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8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300700" cy="10299700"/>
  <p:notesSz cx="18300700" cy="1029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4660"/>
  </p:normalViewPr>
  <p:slideViewPr>
    <p:cSldViewPr>
      <p:cViewPr varScale="1">
        <p:scale>
          <a:sx n="46" d="100"/>
          <a:sy n="46" d="100"/>
        </p:scale>
        <p:origin x="876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 u="heavy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 u="heavy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 u="heavy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16911" y="1068400"/>
            <a:ext cx="13866876" cy="940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 u="heavy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250816" y="3461385"/>
            <a:ext cx="9799066" cy="5400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abhishek.kumarsingh.me23@heritageit.edu.in" TargetMode="Externa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855695" y="5907024"/>
            <a:ext cx="2432050" cy="3477895"/>
          </a:xfrm>
          <a:custGeom>
            <a:avLst/>
            <a:gdLst/>
            <a:ahLst/>
            <a:cxnLst/>
            <a:rect l="l" t="t" r="r" b="b"/>
            <a:pathLst>
              <a:path w="2432050" h="3477895">
                <a:moveTo>
                  <a:pt x="1737486" y="0"/>
                </a:moveTo>
                <a:lnTo>
                  <a:pt x="0" y="1738883"/>
                </a:lnTo>
                <a:lnTo>
                  <a:pt x="1737486" y="3477767"/>
                </a:lnTo>
                <a:lnTo>
                  <a:pt x="2431923" y="2782823"/>
                </a:lnTo>
                <a:lnTo>
                  <a:pt x="2431923" y="694943"/>
                </a:lnTo>
                <a:lnTo>
                  <a:pt x="1737486" y="0"/>
                </a:lnTo>
                <a:close/>
              </a:path>
            </a:pathLst>
          </a:custGeom>
          <a:solidFill>
            <a:srgbClr val="474B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132064" y="8057388"/>
            <a:ext cx="3477895" cy="2229485"/>
            <a:chOff x="8132064" y="8057388"/>
            <a:chExt cx="3477895" cy="2229485"/>
          </a:xfrm>
        </p:grpSpPr>
        <p:sp>
          <p:nvSpPr>
            <p:cNvPr id="4" name="object 4"/>
            <p:cNvSpPr/>
            <p:nvPr/>
          </p:nvSpPr>
          <p:spPr>
            <a:xfrm>
              <a:off x="8717280" y="8595360"/>
              <a:ext cx="2892425" cy="1691639"/>
            </a:xfrm>
            <a:custGeom>
              <a:avLst/>
              <a:gdLst/>
              <a:ahLst/>
              <a:cxnLst/>
              <a:rect l="l" t="t" r="r" b="b"/>
              <a:pathLst>
                <a:path w="2892425" h="1691640">
                  <a:moveTo>
                    <a:pt x="1691767" y="0"/>
                  </a:moveTo>
                  <a:lnTo>
                    <a:pt x="0" y="1691115"/>
                  </a:lnTo>
                  <a:lnTo>
                    <a:pt x="2401189" y="1691115"/>
                  </a:lnTo>
                  <a:lnTo>
                    <a:pt x="2892425" y="1200111"/>
                  </a:lnTo>
                  <a:lnTo>
                    <a:pt x="1691767" y="0"/>
                  </a:lnTo>
                  <a:close/>
                </a:path>
              </a:pathLst>
            </a:custGeom>
            <a:solidFill>
              <a:srgbClr val="474B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132064" y="8057388"/>
              <a:ext cx="2372360" cy="2229485"/>
            </a:xfrm>
            <a:custGeom>
              <a:avLst/>
              <a:gdLst/>
              <a:ahLst/>
              <a:cxnLst/>
              <a:rect l="l" t="t" r="r" b="b"/>
              <a:pathLst>
                <a:path w="2372359" h="2229484">
                  <a:moveTo>
                    <a:pt x="1739137" y="0"/>
                  </a:moveTo>
                  <a:lnTo>
                    <a:pt x="0" y="1740408"/>
                  </a:lnTo>
                  <a:lnTo>
                    <a:pt x="490854" y="2228985"/>
                  </a:lnTo>
                  <a:lnTo>
                    <a:pt x="774826" y="2228985"/>
                  </a:lnTo>
                  <a:lnTo>
                    <a:pt x="2372232" y="632586"/>
                  </a:lnTo>
                  <a:lnTo>
                    <a:pt x="1739137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1899392" y="6900672"/>
            <a:ext cx="5773420" cy="3386454"/>
          </a:xfrm>
          <a:custGeom>
            <a:avLst/>
            <a:gdLst/>
            <a:ahLst/>
            <a:cxnLst/>
            <a:rect l="l" t="t" r="r" b="b"/>
            <a:pathLst>
              <a:path w="5773419" h="3386454">
                <a:moveTo>
                  <a:pt x="2887725" y="0"/>
                </a:moveTo>
                <a:lnTo>
                  <a:pt x="0" y="2885401"/>
                </a:lnTo>
                <a:lnTo>
                  <a:pt x="501141" y="3386236"/>
                </a:lnTo>
                <a:lnTo>
                  <a:pt x="5272150" y="3386236"/>
                </a:lnTo>
                <a:lnTo>
                  <a:pt x="5772911" y="2885452"/>
                </a:lnTo>
                <a:lnTo>
                  <a:pt x="2887725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2343785" cy="2506980"/>
          </a:xfrm>
          <a:custGeom>
            <a:avLst/>
            <a:gdLst/>
            <a:ahLst/>
            <a:cxnLst/>
            <a:rect l="l" t="t" r="r" b="b"/>
            <a:pathLst>
              <a:path w="2343785" h="2506980">
                <a:moveTo>
                  <a:pt x="1908937" y="0"/>
                </a:moveTo>
                <a:lnTo>
                  <a:pt x="0" y="0"/>
                </a:lnTo>
                <a:lnTo>
                  <a:pt x="0" y="2235454"/>
                </a:lnTo>
                <a:lnTo>
                  <a:pt x="270954" y="2506599"/>
                </a:lnTo>
                <a:lnTo>
                  <a:pt x="2343404" y="434467"/>
                </a:lnTo>
                <a:lnTo>
                  <a:pt x="1908937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69493" y="3080969"/>
            <a:ext cx="11102340" cy="1077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900" u="none" spc="-500" dirty="0"/>
              <a:t>EXL</a:t>
            </a:r>
            <a:r>
              <a:rPr sz="6900" u="none" spc="-190" dirty="0"/>
              <a:t> </a:t>
            </a:r>
            <a:r>
              <a:rPr sz="6900" u="none" spc="-240" dirty="0"/>
              <a:t>RAGatho</a:t>
            </a:r>
            <a:r>
              <a:rPr sz="6900" u="none" spc="-235" dirty="0"/>
              <a:t>n</a:t>
            </a:r>
            <a:r>
              <a:rPr sz="6900" u="none" spc="-185" dirty="0"/>
              <a:t> </a:t>
            </a:r>
            <a:r>
              <a:rPr sz="6900" u="none" spc="-335" dirty="0"/>
              <a:t>CHAL</a:t>
            </a:r>
            <a:r>
              <a:rPr sz="6900" u="none" spc="-320" dirty="0"/>
              <a:t>L</a:t>
            </a:r>
            <a:r>
              <a:rPr sz="6900" u="none" spc="-430" dirty="0"/>
              <a:t>ENGE</a:t>
            </a:r>
            <a:endParaRPr sz="6900"/>
          </a:p>
        </p:txBody>
      </p:sp>
      <p:grpSp>
        <p:nvGrpSpPr>
          <p:cNvPr id="9" name="object 9"/>
          <p:cNvGrpSpPr/>
          <p:nvPr/>
        </p:nvGrpSpPr>
        <p:grpSpPr>
          <a:xfrm>
            <a:off x="9169907" y="91440"/>
            <a:ext cx="9130665" cy="9382125"/>
            <a:chOff x="9169907" y="91440"/>
            <a:chExt cx="9130665" cy="938212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69907" y="4148328"/>
              <a:ext cx="5324856" cy="532485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35383" y="91440"/>
              <a:ext cx="6464807" cy="740816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3683634" y="5075301"/>
            <a:ext cx="4229735" cy="2845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9800"/>
              </a:lnSpc>
              <a:spcBef>
                <a:spcPts val="100"/>
              </a:spcBef>
            </a:pPr>
            <a:r>
              <a:rPr sz="4800" b="1" spc="-425" dirty="0">
                <a:solidFill>
                  <a:srgbClr val="FFFFFF"/>
                </a:solidFill>
                <a:latin typeface="Arial"/>
                <a:cs typeface="Arial"/>
              </a:rPr>
              <a:t>PRESE</a:t>
            </a:r>
            <a:r>
              <a:rPr sz="4800" b="1" spc="-44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4800" b="1" spc="-315" dirty="0">
                <a:solidFill>
                  <a:srgbClr val="FFFFFF"/>
                </a:solidFill>
                <a:latin typeface="Arial"/>
                <a:cs typeface="Arial"/>
              </a:rPr>
              <a:t>TED</a:t>
            </a:r>
            <a:r>
              <a:rPr sz="480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b="1" spc="-225" dirty="0">
                <a:solidFill>
                  <a:srgbClr val="FFFFFF"/>
                </a:solidFill>
                <a:latin typeface="Arial"/>
                <a:cs typeface="Arial"/>
              </a:rPr>
              <a:t>BY  </a:t>
            </a:r>
            <a:r>
              <a:rPr sz="4800" b="1" spc="-20" dirty="0">
                <a:solidFill>
                  <a:srgbClr val="FFFFFF"/>
                </a:solidFill>
                <a:latin typeface="Arial"/>
                <a:cs typeface="Arial"/>
              </a:rPr>
              <a:t>AI</a:t>
            </a:r>
            <a:endParaRPr sz="4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640"/>
              </a:spcBef>
            </a:pPr>
            <a:r>
              <a:rPr sz="4800" b="1" spc="-330" dirty="0">
                <a:solidFill>
                  <a:srgbClr val="FFFFFF"/>
                </a:solidFill>
                <a:latin typeface="Arial"/>
                <a:cs typeface="Arial"/>
              </a:rPr>
              <a:t>WARRIORS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5523" y="1085088"/>
            <a:ext cx="9142730" cy="7595870"/>
            <a:chOff x="9145523" y="1085088"/>
            <a:chExt cx="9142730" cy="7595870"/>
          </a:xfrm>
        </p:grpSpPr>
        <p:sp>
          <p:nvSpPr>
            <p:cNvPr id="3" name="object 3"/>
            <p:cNvSpPr/>
            <p:nvPr/>
          </p:nvSpPr>
          <p:spPr>
            <a:xfrm>
              <a:off x="11163300" y="2232659"/>
              <a:ext cx="7124700" cy="6448425"/>
            </a:xfrm>
            <a:custGeom>
              <a:avLst/>
              <a:gdLst/>
              <a:ahLst/>
              <a:cxnLst/>
              <a:rect l="l" t="t" r="r" b="b"/>
              <a:pathLst>
                <a:path w="7124700" h="6448425">
                  <a:moveTo>
                    <a:pt x="2941066" y="3780536"/>
                  </a:moveTo>
                  <a:lnTo>
                    <a:pt x="1740662" y="2580132"/>
                  </a:lnTo>
                  <a:lnTo>
                    <a:pt x="0" y="4318254"/>
                  </a:lnTo>
                  <a:lnTo>
                    <a:pt x="1202944" y="5518785"/>
                  </a:lnTo>
                  <a:lnTo>
                    <a:pt x="2941066" y="3780536"/>
                  </a:lnTo>
                  <a:close/>
                </a:path>
                <a:path w="7124700" h="6448425">
                  <a:moveTo>
                    <a:pt x="7124700" y="1241679"/>
                  </a:moveTo>
                  <a:lnTo>
                    <a:pt x="5883402" y="0"/>
                  </a:lnTo>
                  <a:lnTo>
                    <a:pt x="2659507" y="3225292"/>
                  </a:lnTo>
                  <a:lnTo>
                    <a:pt x="5883402" y="6448044"/>
                  </a:lnTo>
                  <a:lnTo>
                    <a:pt x="7124700" y="5207254"/>
                  </a:lnTo>
                  <a:lnTo>
                    <a:pt x="7124700" y="1241679"/>
                  </a:lnTo>
                  <a:close/>
                </a:path>
              </a:pathLst>
            </a:custGeom>
            <a:solidFill>
              <a:srgbClr val="474B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902952" y="3247643"/>
              <a:ext cx="3094990" cy="3398520"/>
            </a:xfrm>
            <a:custGeom>
              <a:avLst/>
              <a:gdLst/>
              <a:ahLst/>
              <a:cxnLst/>
              <a:rect l="l" t="t" r="r" b="b"/>
              <a:pathLst>
                <a:path w="3094990" h="3398520">
                  <a:moveTo>
                    <a:pt x="2989834" y="192151"/>
                  </a:moveTo>
                  <a:lnTo>
                    <a:pt x="2797683" y="0"/>
                  </a:lnTo>
                  <a:lnTo>
                    <a:pt x="0" y="2795651"/>
                  </a:lnTo>
                  <a:lnTo>
                    <a:pt x="194691" y="2990342"/>
                  </a:lnTo>
                  <a:lnTo>
                    <a:pt x="2989834" y="192151"/>
                  </a:lnTo>
                  <a:close/>
                </a:path>
                <a:path w="3094990" h="3398520">
                  <a:moveTo>
                    <a:pt x="3094990" y="1660017"/>
                  </a:moveTo>
                  <a:lnTo>
                    <a:pt x="2462530" y="1027303"/>
                  </a:lnTo>
                  <a:lnTo>
                    <a:pt x="724789" y="2765298"/>
                  </a:lnTo>
                  <a:lnTo>
                    <a:pt x="1357376" y="3398012"/>
                  </a:lnTo>
                  <a:lnTo>
                    <a:pt x="3094990" y="1660017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9145523" y="1085088"/>
              <a:ext cx="1771014" cy="1771014"/>
            </a:xfrm>
            <a:custGeom>
              <a:avLst/>
              <a:gdLst/>
              <a:ahLst/>
              <a:cxnLst/>
              <a:rect l="l" t="t" r="r" b="b"/>
              <a:pathLst>
                <a:path w="1771015" h="1771014">
                  <a:moveTo>
                    <a:pt x="884174" y="0"/>
                  </a:moveTo>
                  <a:lnTo>
                    <a:pt x="0" y="884174"/>
                  </a:lnTo>
                  <a:lnTo>
                    <a:pt x="884174" y="1770887"/>
                  </a:lnTo>
                  <a:lnTo>
                    <a:pt x="1770887" y="884174"/>
                  </a:lnTo>
                  <a:lnTo>
                    <a:pt x="884174" y="0"/>
                  </a:lnTo>
                  <a:close/>
                </a:path>
              </a:pathLst>
            </a:custGeom>
            <a:solidFill>
              <a:srgbClr val="474B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27108" y="1562099"/>
              <a:ext cx="820419" cy="819785"/>
            </a:xfrm>
            <a:custGeom>
              <a:avLst/>
              <a:gdLst/>
              <a:ahLst/>
              <a:cxnLst/>
              <a:rect l="l" t="t" r="r" b="b"/>
              <a:pathLst>
                <a:path w="820420" h="819785">
                  <a:moveTo>
                    <a:pt x="819912" y="120777"/>
                  </a:moveTo>
                  <a:lnTo>
                    <a:pt x="817626" y="96774"/>
                  </a:lnTo>
                  <a:lnTo>
                    <a:pt x="810768" y="74168"/>
                  </a:lnTo>
                  <a:lnTo>
                    <a:pt x="799719" y="53467"/>
                  </a:lnTo>
                  <a:lnTo>
                    <a:pt x="795020" y="47752"/>
                  </a:lnTo>
                  <a:lnTo>
                    <a:pt x="784733" y="35179"/>
                  </a:lnTo>
                  <a:lnTo>
                    <a:pt x="772160" y="24879"/>
                  </a:lnTo>
                  <a:lnTo>
                    <a:pt x="772160" y="120777"/>
                  </a:lnTo>
                  <a:lnTo>
                    <a:pt x="772160" y="701675"/>
                  </a:lnTo>
                  <a:lnTo>
                    <a:pt x="766445" y="729996"/>
                  </a:lnTo>
                  <a:lnTo>
                    <a:pt x="750697" y="752856"/>
                  </a:lnTo>
                  <a:lnTo>
                    <a:pt x="727583" y="767715"/>
                  </a:lnTo>
                  <a:lnTo>
                    <a:pt x="699135" y="772033"/>
                  </a:lnTo>
                  <a:lnTo>
                    <a:pt x="578485" y="772033"/>
                  </a:lnTo>
                  <a:lnTo>
                    <a:pt x="578485" y="482854"/>
                  </a:lnTo>
                  <a:lnTo>
                    <a:pt x="651383" y="482854"/>
                  </a:lnTo>
                  <a:lnTo>
                    <a:pt x="696722" y="369697"/>
                  </a:lnTo>
                  <a:lnTo>
                    <a:pt x="699135" y="362077"/>
                  </a:lnTo>
                  <a:lnTo>
                    <a:pt x="694182" y="347091"/>
                  </a:lnTo>
                  <a:lnTo>
                    <a:pt x="689102" y="342011"/>
                  </a:lnTo>
                  <a:lnTo>
                    <a:pt x="685292" y="339471"/>
                  </a:lnTo>
                  <a:lnTo>
                    <a:pt x="681609" y="336931"/>
                  </a:lnTo>
                  <a:lnTo>
                    <a:pt x="673989" y="339471"/>
                  </a:lnTo>
                  <a:lnTo>
                    <a:pt x="578485" y="339471"/>
                  </a:lnTo>
                  <a:lnTo>
                    <a:pt x="578485" y="284226"/>
                  </a:lnTo>
                  <a:lnTo>
                    <a:pt x="579247" y="276352"/>
                  </a:lnTo>
                  <a:lnTo>
                    <a:pt x="583184" y="268478"/>
                  </a:lnTo>
                  <a:lnTo>
                    <a:pt x="592201" y="261493"/>
                  </a:lnTo>
                  <a:lnTo>
                    <a:pt x="608584" y="256540"/>
                  </a:lnTo>
                  <a:lnTo>
                    <a:pt x="618744" y="256540"/>
                  </a:lnTo>
                  <a:lnTo>
                    <a:pt x="623697" y="254000"/>
                  </a:lnTo>
                  <a:lnTo>
                    <a:pt x="635000" y="254508"/>
                  </a:lnTo>
                  <a:lnTo>
                    <a:pt x="645795" y="255905"/>
                  </a:lnTo>
                  <a:lnTo>
                    <a:pt x="655574" y="258191"/>
                  </a:lnTo>
                  <a:lnTo>
                    <a:pt x="663956" y="261493"/>
                  </a:lnTo>
                  <a:lnTo>
                    <a:pt x="669036" y="261493"/>
                  </a:lnTo>
                  <a:lnTo>
                    <a:pt x="673989" y="264033"/>
                  </a:lnTo>
                  <a:lnTo>
                    <a:pt x="686562" y="264033"/>
                  </a:lnTo>
                  <a:lnTo>
                    <a:pt x="696722" y="254000"/>
                  </a:lnTo>
                  <a:lnTo>
                    <a:pt x="701675" y="248920"/>
                  </a:lnTo>
                  <a:lnTo>
                    <a:pt x="701675" y="243967"/>
                  </a:lnTo>
                  <a:lnTo>
                    <a:pt x="706247" y="211201"/>
                  </a:lnTo>
                  <a:lnTo>
                    <a:pt x="659003" y="211201"/>
                  </a:lnTo>
                  <a:lnTo>
                    <a:pt x="650875" y="209804"/>
                  </a:lnTo>
                  <a:lnTo>
                    <a:pt x="632079" y="207772"/>
                  </a:lnTo>
                  <a:lnTo>
                    <a:pt x="621284" y="206248"/>
                  </a:lnTo>
                  <a:lnTo>
                    <a:pt x="606171" y="206248"/>
                  </a:lnTo>
                  <a:lnTo>
                    <a:pt x="598551" y="208788"/>
                  </a:lnTo>
                  <a:lnTo>
                    <a:pt x="568579" y="218059"/>
                  </a:lnTo>
                  <a:lnTo>
                    <a:pt x="546735" y="234188"/>
                  </a:lnTo>
                  <a:lnTo>
                    <a:pt x="533908" y="256540"/>
                  </a:lnTo>
                  <a:lnTo>
                    <a:pt x="530733" y="284226"/>
                  </a:lnTo>
                  <a:lnTo>
                    <a:pt x="530733" y="362077"/>
                  </a:lnTo>
                  <a:lnTo>
                    <a:pt x="532384" y="371348"/>
                  </a:lnTo>
                  <a:lnTo>
                    <a:pt x="537337" y="379476"/>
                  </a:lnTo>
                  <a:lnTo>
                    <a:pt x="544449" y="385064"/>
                  </a:lnTo>
                  <a:lnTo>
                    <a:pt x="553339" y="387350"/>
                  </a:lnTo>
                  <a:lnTo>
                    <a:pt x="643890" y="387350"/>
                  </a:lnTo>
                  <a:lnTo>
                    <a:pt x="631317" y="435102"/>
                  </a:lnTo>
                  <a:lnTo>
                    <a:pt x="553339" y="435102"/>
                  </a:lnTo>
                  <a:lnTo>
                    <a:pt x="544068" y="436880"/>
                  </a:lnTo>
                  <a:lnTo>
                    <a:pt x="536321" y="441706"/>
                  </a:lnTo>
                  <a:lnTo>
                    <a:pt x="531368" y="448818"/>
                  </a:lnTo>
                  <a:lnTo>
                    <a:pt x="530733" y="457708"/>
                  </a:lnTo>
                  <a:lnTo>
                    <a:pt x="530733" y="772033"/>
                  </a:lnTo>
                  <a:lnTo>
                    <a:pt x="457708" y="772033"/>
                  </a:lnTo>
                  <a:lnTo>
                    <a:pt x="457708" y="457708"/>
                  </a:lnTo>
                  <a:lnTo>
                    <a:pt x="455930" y="448564"/>
                  </a:lnTo>
                  <a:lnTo>
                    <a:pt x="451104" y="440690"/>
                  </a:lnTo>
                  <a:lnTo>
                    <a:pt x="443992" y="435737"/>
                  </a:lnTo>
                  <a:lnTo>
                    <a:pt x="435102" y="435102"/>
                  </a:lnTo>
                  <a:lnTo>
                    <a:pt x="384810" y="435102"/>
                  </a:lnTo>
                  <a:lnTo>
                    <a:pt x="384810" y="387350"/>
                  </a:lnTo>
                  <a:lnTo>
                    <a:pt x="435102" y="387350"/>
                  </a:lnTo>
                  <a:lnTo>
                    <a:pt x="444246" y="385445"/>
                  </a:lnTo>
                  <a:lnTo>
                    <a:pt x="452120" y="380365"/>
                  </a:lnTo>
                  <a:lnTo>
                    <a:pt x="457073" y="372491"/>
                  </a:lnTo>
                  <a:lnTo>
                    <a:pt x="457708" y="362077"/>
                  </a:lnTo>
                  <a:lnTo>
                    <a:pt x="457835" y="248920"/>
                  </a:lnTo>
                  <a:lnTo>
                    <a:pt x="458089" y="234823"/>
                  </a:lnTo>
                  <a:lnTo>
                    <a:pt x="468376" y="196342"/>
                  </a:lnTo>
                  <a:lnTo>
                    <a:pt x="498602" y="168148"/>
                  </a:lnTo>
                  <a:lnTo>
                    <a:pt x="535559" y="153035"/>
                  </a:lnTo>
                  <a:lnTo>
                    <a:pt x="598551" y="143383"/>
                  </a:lnTo>
                  <a:lnTo>
                    <a:pt x="716026" y="143383"/>
                  </a:lnTo>
                  <a:lnTo>
                    <a:pt x="716788" y="138303"/>
                  </a:lnTo>
                  <a:lnTo>
                    <a:pt x="673862" y="104140"/>
                  </a:lnTo>
                  <a:lnTo>
                    <a:pt x="621411" y="97536"/>
                  </a:lnTo>
                  <a:lnTo>
                    <a:pt x="573786" y="98425"/>
                  </a:lnTo>
                  <a:lnTo>
                    <a:pt x="523113" y="106172"/>
                  </a:lnTo>
                  <a:lnTo>
                    <a:pt x="473075" y="126746"/>
                  </a:lnTo>
                  <a:lnTo>
                    <a:pt x="431546" y="164973"/>
                  </a:lnTo>
                  <a:lnTo>
                    <a:pt x="412750" y="216154"/>
                  </a:lnTo>
                  <a:lnTo>
                    <a:pt x="409956" y="238887"/>
                  </a:lnTo>
                  <a:lnTo>
                    <a:pt x="409956" y="339471"/>
                  </a:lnTo>
                  <a:lnTo>
                    <a:pt x="362204" y="339471"/>
                  </a:lnTo>
                  <a:lnTo>
                    <a:pt x="352933" y="341249"/>
                  </a:lnTo>
                  <a:lnTo>
                    <a:pt x="344932" y="346075"/>
                  </a:lnTo>
                  <a:lnTo>
                    <a:pt x="339217" y="353314"/>
                  </a:lnTo>
                  <a:lnTo>
                    <a:pt x="337058" y="362077"/>
                  </a:lnTo>
                  <a:lnTo>
                    <a:pt x="337058" y="457708"/>
                  </a:lnTo>
                  <a:lnTo>
                    <a:pt x="338836" y="466979"/>
                  </a:lnTo>
                  <a:lnTo>
                    <a:pt x="343916" y="474980"/>
                  </a:lnTo>
                  <a:lnTo>
                    <a:pt x="351917" y="480695"/>
                  </a:lnTo>
                  <a:lnTo>
                    <a:pt x="362204" y="482854"/>
                  </a:lnTo>
                  <a:lnTo>
                    <a:pt x="409956" y="482854"/>
                  </a:lnTo>
                  <a:lnTo>
                    <a:pt x="409956" y="772033"/>
                  </a:lnTo>
                  <a:lnTo>
                    <a:pt x="120777" y="772033"/>
                  </a:lnTo>
                  <a:lnTo>
                    <a:pt x="92329" y="766318"/>
                  </a:lnTo>
                  <a:lnTo>
                    <a:pt x="69215" y="750697"/>
                  </a:lnTo>
                  <a:lnTo>
                    <a:pt x="53467" y="727456"/>
                  </a:lnTo>
                  <a:lnTo>
                    <a:pt x="47752" y="699135"/>
                  </a:lnTo>
                  <a:lnTo>
                    <a:pt x="47752" y="120777"/>
                  </a:lnTo>
                  <a:lnTo>
                    <a:pt x="53467" y="92329"/>
                  </a:lnTo>
                  <a:lnTo>
                    <a:pt x="69215" y="69215"/>
                  </a:lnTo>
                  <a:lnTo>
                    <a:pt x="92329" y="53467"/>
                  </a:lnTo>
                  <a:lnTo>
                    <a:pt x="120777" y="47752"/>
                  </a:lnTo>
                  <a:lnTo>
                    <a:pt x="699135" y="47752"/>
                  </a:lnTo>
                  <a:lnTo>
                    <a:pt x="727583" y="53467"/>
                  </a:lnTo>
                  <a:lnTo>
                    <a:pt x="750697" y="69215"/>
                  </a:lnTo>
                  <a:lnTo>
                    <a:pt x="766445" y="92329"/>
                  </a:lnTo>
                  <a:lnTo>
                    <a:pt x="772160" y="120777"/>
                  </a:lnTo>
                  <a:lnTo>
                    <a:pt x="772160" y="24879"/>
                  </a:lnTo>
                  <a:lnTo>
                    <a:pt x="766445" y="20193"/>
                  </a:lnTo>
                  <a:lnTo>
                    <a:pt x="745744" y="9144"/>
                  </a:lnTo>
                  <a:lnTo>
                    <a:pt x="723138" y="2286"/>
                  </a:lnTo>
                  <a:lnTo>
                    <a:pt x="699135" y="0"/>
                  </a:lnTo>
                  <a:lnTo>
                    <a:pt x="120777" y="0"/>
                  </a:lnTo>
                  <a:lnTo>
                    <a:pt x="74295" y="9271"/>
                  </a:lnTo>
                  <a:lnTo>
                    <a:pt x="35814" y="34925"/>
                  </a:lnTo>
                  <a:lnTo>
                    <a:pt x="9652" y="73152"/>
                  </a:lnTo>
                  <a:lnTo>
                    <a:pt x="0" y="120777"/>
                  </a:lnTo>
                  <a:lnTo>
                    <a:pt x="0" y="701675"/>
                  </a:lnTo>
                  <a:lnTo>
                    <a:pt x="9271" y="748030"/>
                  </a:lnTo>
                  <a:lnTo>
                    <a:pt x="34925" y="786257"/>
                  </a:lnTo>
                  <a:lnTo>
                    <a:pt x="73152" y="811657"/>
                  </a:lnTo>
                  <a:lnTo>
                    <a:pt x="120777" y="819785"/>
                  </a:lnTo>
                  <a:lnTo>
                    <a:pt x="699135" y="819785"/>
                  </a:lnTo>
                  <a:lnTo>
                    <a:pt x="745617" y="810514"/>
                  </a:lnTo>
                  <a:lnTo>
                    <a:pt x="784098" y="785241"/>
                  </a:lnTo>
                  <a:lnTo>
                    <a:pt x="793242" y="772033"/>
                  </a:lnTo>
                  <a:lnTo>
                    <a:pt x="810260" y="747649"/>
                  </a:lnTo>
                  <a:lnTo>
                    <a:pt x="819912" y="701675"/>
                  </a:lnTo>
                  <a:lnTo>
                    <a:pt x="819912" y="1207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25658" y="1705483"/>
              <a:ext cx="117475" cy="6781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3107911" y="1085087"/>
              <a:ext cx="3754120" cy="1771014"/>
            </a:xfrm>
            <a:custGeom>
              <a:avLst/>
              <a:gdLst/>
              <a:ahLst/>
              <a:cxnLst/>
              <a:rect l="l" t="t" r="r" b="b"/>
              <a:pathLst>
                <a:path w="3754119" h="1771014">
                  <a:moveTo>
                    <a:pt x="1771408" y="884174"/>
                  </a:moveTo>
                  <a:lnTo>
                    <a:pt x="884440" y="0"/>
                  </a:lnTo>
                  <a:lnTo>
                    <a:pt x="0" y="884174"/>
                  </a:lnTo>
                  <a:lnTo>
                    <a:pt x="884440" y="1770888"/>
                  </a:lnTo>
                  <a:lnTo>
                    <a:pt x="1771408" y="884174"/>
                  </a:lnTo>
                  <a:close/>
                </a:path>
                <a:path w="3754119" h="1771014">
                  <a:moveTo>
                    <a:pt x="3753624" y="884174"/>
                  </a:moveTo>
                  <a:lnTo>
                    <a:pt x="2867926" y="0"/>
                  </a:lnTo>
                  <a:lnTo>
                    <a:pt x="1982228" y="884174"/>
                  </a:lnTo>
                  <a:lnTo>
                    <a:pt x="2867926" y="1770888"/>
                  </a:lnTo>
                  <a:lnTo>
                    <a:pt x="3753624" y="884174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703808" y="1854707"/>
              <a:ext cx="143510" cy="429895"/>
            </a:xfrm>
            <a:custGeom>
              <a:avLst/>
              <a:gdLst/>
              <a:ahLst/>
              <a:cxnLst/>
              <a:rect l="l" t="t" r="r" b="b"/>
              <a:pathLst>
                <a:path w="143509" h="429894">
                  <a:moveTo>
                    <a:pt x="142913" y="47802"/>
                  </a:moveTo>
                  <a:lnTo>
                    <a:pt x="95250" y="47802"/>
                  </a:lnTo>
                  <a:lnTo>
                    <a:pt x="95250" y="381889"/>
                  </a:lnTo>
                  <a:lnTo>
                    <a:pt x="47498" y="381889"/>
                  </a:lnTo>
                  <a:lnTo>
                    <a:pt x="47498" y="47752"/>
                  </a:lnTo>
                  <a:lnTo>
                    <a:pt x="142875" y="47752"/>
                  </a:lnTo>
                  <a:lnTo>
                    <a:pt x="142875" y="22606"/>
                  </a:lnTo>
                  <a:lnTo>
                    <a:pt x="141097" y="13462"/>
                  </a:lnTo>
                  <a:lnTo>
                    <a:pt x="136271" y="5715"/>
                  </a:lnTo>
                  <a:lnTo>
                    <a:pt x="129159" y="762"/>
                  </a:lnTo>
                  <a:lnTo>
                    <a:pt x="120269" y="0"/>
                  </a:lnTo>
                  <a:lnTo>
                    <a:pt x="25019" y="0"/>
                  </a:lnTo>
                  <a:lnTo>
                    <a:pt x="15748" y="1778"/>
                  </a:lnTo>
                  <a:lnTo>
                    <a:pt x="7747" y="6604"/>
                  </a:lnTo>
                  <a:lnTo>
                    <a:pt x="2159" y="13843"/>
                  </a:lnTo>
                  <a:lnTo>
                    <a:pt x="0" y="22606"/>
                  </a:lnTo>
                  <a:lnTo>
                    <a:pt x="0" y="406908"/>
                  </a:lnTo>
                  <a:lnTo>
                    <a:pt x="1778" y="416179"/>
                  </a:lnTo>
                  <a:lnTo>
                    <a:pt x="6858" y="423926"/>
                  </a:lnTo>
                  <a:lnTo>
                    <a:pt x="14732" y="428879"/>
                  </a:lnTo>
                  <a:lnTo>
                    <a:pt x="25019" y="429514"/>
                  </a:lnTo>
                  <a:lnTo>
                    <a:pt x="120269" y="429514"/>
                  </a:lnTo>
                  <a:lnTo>
                    <a:pt x="129540" y="427736"/>
                  </a:lnTo>
                  <a:lnTo>
                    <a:pt x="137287" y="422910"/>
                  </a:lnTo>
                  <a:lnTo>
                    <a:pt x="142240" y="415798"/>
                  </a:lnTo>
                  <a:lnTo>
                    <a:pt x="142875" y="406908"/>
                  </a:lnTo>
                  <a:lnTo>
                    <a:pt x="142875" y="381889"/>
                  </a:lnTo>
                  <a:lnTo>
                    <a:pt x="142913" y="478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03808" y="1661160"/>
              <a:ext cx="143255" cy="14325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3581888" y="1562099"/>
              <a:ext cx="820419" cy="820419"/>
            </a:xfrm>
            <a:custGeom>
              <a:avLst/>
              <a:gdLst/>
              <a:ahLst/>
              <a:cxnLst/>
              <a:rect l="l" t="t" r="r" b="b"/>
              <a:pathLst>
                <a:path w="820419" h="820419">
                  <a:moveTo>
                    <a:pt x="696595" y="440182"/>
                  </a:moveTo>
                  <a:lnTo>
                    <a:pt x="690753" y="397891"/>
                  </a:lnTo>
                  <a:lnTo>
                    <a:pt x="673989" y="360045"/>
                  </a:lnTo>
                  <a:lnTo>
                    <a:pt x="654431" y="337058"/>
                  </a:lnTo>
                  <a:lnTo>
                    <a:pt x="648843" y="330327"/>
                  </a:lnTo>
                  <a:lnTo>
                    <a:pt x="648843" y="440182"/>
                  </a:lnTo>
                  <a:lnTo>
                    <a:pt x="648843" y="673989"/>
                  </a:lnTo>
                  <a:lnTo>
                    <a:pt x="600964" y="673989"/>
                  </a:lnTo>
                  <a:lnTo>
                    <a:pt x="600964" y="482854"/>
                  </a:lnTo>
                  <a:lnTo>
                    <a:pt x="593471" y="445643"/>
                  </a:lnTo>
                  <a:lnTo>
                    <a:pt x="586359" y="435102"/>
                  </a:lnTo>
                  <a:lnTo>
                    <a:pt x="573024" y="415290"/>
                  </a:lnTo>
                  <a:lnTo>
                    <a:pt x="542671" y="394843"/>
                  </a:lnTo>
                  <a:lnTo>
                    <a:pt x="505587" y="387350"/>
                  </a:lnTo>
                  <a:lnTo>
                    <a:pt x="468249" y="394843"/>
                  </a:lnTo>
                  <a:lnTo>
                    <a:pt x="437896" y="415290"/>
                  </a:lnTo>
                  <a:lnTo>
                    <a:pt x="417449" y="445643"/>
                  </a:lnTo>
                  <a:lnTo>
                    <a:pt x="409956" y="482854"/>
                  </a:lnTo>
                  <a:lnTo>
                    <a:pt x="409956" y="673989"/>
                  </a:lnTo>
                  <a:lnTo>
                    <a:pt x="359664" y="673989"/>
                  </a:lnTo>
                  <a:lnTo>
                    <a:pt x="359664" y="339598"/>
                  </a:lnTo>
                  <a:lnTo>
                    <a:pt x="409956" y="339598"/>
                  </a:lnTo>
                  <a:lnTo>
                    <a:pt x="409956" y="362204"/>
                  </a:lnTo>
                  <a:lnTo>
                    <a:pt x="410845" y="369189"/>
                  </a:lnTo>
                  <a:lnTo>
                    <a:pt x="413766" y="375412"/>
                  </a:lnTo>
                  <a:lnTo>
                    <a:pt x="418465" y="380619"/>
                  </a:lnTo>
                  <a:lnTo>
                    <a:pt x="425069" y="384810"/>
                  </a:lnTo>
                  <a:lnTo>
                    <a:pt x="427482" y="384810"/>
                  </a:lnTo>
                  <a:lnTo>
                    <a:pt x="430022" y="387350"/>
                  </a:lnTo>
                  <a:lnTo>
                    <a:pt x="437515" y="387350"/>
                  </a:lnTo>
                  <a:lnTo>
                    <a:pt x="445135" y="384810"/>
                  </a:lnTo>
                  <a:lnTo>
                    <a:pt x="450088" y="379730"/>
                  </a:lnTo>
                  <a:lnTo>
                    <a:pt x="460121" y="367157"/>
                  </a:lnTo>
                  <a:lnTo>
                    <a:pt x="477012" y="353949"/>
                  </a:lnTo>
                  <a:lnTo>
                    <a:pt x="496697" y="344551"/>
                  </a:lnTo>
                  <a:lnTo>
                    <a:pt x="515823" y="339598"/>
                  </a:lnTo>
                  <a:lnTo>
                    <a:pt x="518287" y="338963"/>
                  </a:lnTo>
                  <a:lnTo>
                    <a:pt x="540766" y="337058"/>
                  </a:lnTo>
                  <a:lnTo>
                    <a:pt x="553339" y="337058"/>
                  </a:lnTo>
                  <a:lnTo>
                    <a:pt x="597916" y="353187"/>
                  </a:lnTo>
                  <a:lnTo>
                    <a:pt x="642874" y="406781"/>
                  </a:lnTo>
                  <a:lnTo>
                    <a:pt x="648843" y="440182"/>
                  </a:lnTo>
                  <a:lnTo>
                    <a:pt x="648843" y="330327"/>
                  </a:lnTo>
                  <a:lnTo>
                    <a:pt x="621728" y="311912"/>
                  </a:lnTo>
                  <a:lnTo>
                    <a:pt x="611632" y="305054"/>
                  </a:lnTo>
                  <a:lnTo>
                    <a:pt x="568325" y="291719"/>
                  </a:lnTo>
                  <a:lnTo>
                    <a:pt x="540766" y="289306"/>
                  </a:lnTo>
                  <a:lnTo>
                    <a:pt x="518160" y="290703"/>
                  </a:lnTo>
                  <a:lnTo>
                    <a:pt x="496443" y="294894"/>
                  </a:lnTo>
                  <a:lnTo>
                    <a:pt x="475996" y="302006"/>
                  </a:lnTo>
                  <a:lnTo>
                    <a:pt x="457708" y="311912"/>
                  </a:lnTo>
                  <a:lnTo>
                    <a:pt x="454533" y="303403"/>
                  </a:lnTo>
                  <a:lnTo>
                    <a:pt x="448945" y="297053"/>
                  </a:lnTo>
                  <a:lnTo>
                    <a:pt x="441452" y="293116"/>
                  </a:lnTo>
                  <a:lnTo>
                    <a:pt x="432562" y="291719"/>
                  </a:lnTo>
                  <a:lnTo>
                    <a:pt x="336931" y="291719"/>
                  </a:lnTo>
                  <a:lnTo>
                    <a:pt x="327787" y="293497"/>
                  </a:lnTo>
                  <a:lnTo>
                    <a:pt x="319659" y="298323"/>
                  </a:lnTo>
                  <a:lnTo>
                    <a:pt x="313944" y="305562"/>
                  </a:lnTo>
                  <a:lnTo>
                    <a:pt x="311785" y="314325"/>
                  </a:lnTo>
                  <a:lnTo>
                    <a:pt x="311785" y="699262"/>
                  </a:lnTo>
                  <a:lnTo>
                    <a:pt x="313563" y="708406"/>
                  </a:lnTo>
                  <a:lnTo>
                    <a:pt x="318770" y="716153"/>
                  </a:lnTo>
                  <a:lnTo>
                    <a:pt x="326644" y="721106"/>
                  </a:lnTo>
                  <a:lnTo>
                    <a:pt x="336931" y="721868"/>
                  </a:lnTo>
                  <a:lnTo>
                    <a:pt x="432562" y="721868"/>
                  </a:lnTo>
                  <a:lnTo>
                    <a:pt x="441833" y="720090"/>
                  </a:lnTo>
                  <a:lnTo>
                    <a:pt x="449834" y="715264"/>
                  </a:lnTo>
                  <a:lnTo>
                    <a:pt x="455549" y="708025"/>
                  </a:lnTo>
                  <a:lnTo>
                    <a:pt x="457708" y="699262"/>
                  </a:lnTo>
                  <a:lnTo>
                    <a:pt x="457708" y="673989"/>
                  </a:lnTo>
                  <a:lnTo>
                    <a:pt x="457708" y="482854"/>
                  </a:lnTo>
                  <a:lnTo>
                    <a:pt x="461645" y="463804"/>
                  </a:lnTo>
                  <a:lnTo>
                    <a:pt x="472186" y="448691"/>
                  </a:lnTo>
                  <a:lnTo>
                    <a:pt x="487426" y="438658"/>
                  </a:lnTo>
                  <a:lnTo>
                    <a:pt x="505587" y="435102"/>
                  </a:lnTo>
                  <a:lnTo>
                    <a:pt x="524637" y="439039"/>
                  </a:lnTo>
                  <a:lnTo>
                    <a:pt x="539750" y="449580"/>
                  </a:lnTo>
                  <a:lnTo>
                    <a:pt x="549783" y="464820"/>
                  </a:lnTo>
                  <a:lnTo>
                    <a:pt x="553339" y="482854"/>
                  </a:lnTo>
                  <a:lnTo>
                    <a:pt x="553339" y="699262"/>
                  </a:lnTo>
                  <a:lnTo>
                    <a:pt x="555117" y="708406"/>
                  </a:lnTo>
                  <a:lnTo>
                    <a:pt x="559943" y="716153"/>
                  </a:lnTo>
                  <a:lnTo>
                    <a:pt x="567182" y="721106"/>
                  </a:lnTo>
                  <a:lnTo>
                    <a:pt x="575945" y="721868"/>
                  </a:lnTo>
                  <a:lnTo>
                    <a:pt x="673989" y="721868"/>
                  </a:lnTo>
                  <a:lnTo>
                    <a:pt x="683133" y="720090"/>
                  </a:lnTo>
                  <a:lnTo>
                    <a:pt x="691007" y="715264"/>
                  </a:lnTo>
                  <a:lnTo>
                    <a:pt x="695960" y="708025"/>
                  </a:lnTo>
                  <a:lnTo>
                    <a:pt x="696595" y="699262"/>
                  </a:lnTo>
                  <a:lnTo>
                    <a:pt x="696595" y="673989"/>
                  </a:lnTo>
                  <a:lnTo>
                    <a:pt x="696595" y="440182"/>
                  </a:lnTo>
                  <a:close/>
                </a:path>
                <a:path w="820419" h="820419">
                  <a:moveTo>
                    <a:pt x="819912" y="123190"/>
                  </a:moveTo>
                  <a:lnTo>
                    <a:pt x="810260" y="76708"/>
                  </a:lnTo>
                  <a:lnTo>
                    <a:pt x="790448" y="47752"/>
                  </a:lnTo>
                  <a:lnTo>
                    <a:pt x="783717" y="38100"/>
                  </a:lnTo>
                  <a:lnTo>
                    <a:pt x="769620" y="28321"/>
                  </a:lnTo>
                  <a:lnTo>
                    <a:pt x="769620" y="123190"/>
                  </a:lnTo>
                  <a:lnTo>
                    <a:pt x="769620" y="699262"/>
                  </a:lnTo>
                  <a:lnTo>
                    <a:pt x="763778" y="727583"/>
                  </a:lnTo>
                  <a:lnTo>
                    <a:pt x="748157" y="750697"/>
                  </a:lnTo>
                  <a:lnTo>
                    <a:pt x="725043" y="766445"/>
                  </a:lnTo>
                  <a:lnTo>
                    <a:pt x="696595" y="772160"/>
                  </a:lnTo>
                  <a:lnTo>
                    <a:pt x="120777" y="772160"/>
                  </a:lnTo>
                  <a:lnTo>
                    <a:pt x="92329" y="766445"/>
                  </a:lnTo>
                  <a:lnTo>
                    <a:pt x="69215" y="750697"/>
                  </a:lnTo>
                  <a:lnTo>
                    <a:pt x="53467" y="727583"/>
                  </a:lnTo>
                  <a:lnTo>
                    <a:pt x="47752" y="699262"/>
                  </a:lnTo>
                  <a:lnTo>
                    <a:pt x="47752" y="123190"/>
                  </a:lnTo>
                  <a:lnTo>
                    <a:pt x="53467" y="94869"/>
                  </a:lnTo>
                  <a:lnTo>
                    <a:pt x="69215" y="71374"/>
                  </a:lnTo>
                  <a:lnTo>
                    <a:pt x="92329" y="54991"/>
                  </a:lnTo>
                  <a:lnTo>
                    <a:pt x="120777" y="47752"/>
                  </a:lnTo>
                  <a:lnTo>
                    <a:pt x="696595" y="47752"/>
                  </a:lnTo>
                  <a:lnTo>
                    <a:pt x="725043" y="53594"/>
                  </a:lnTo>
                  <a:lnTo>
                    <a:pt x="748157" y="69469"/>
                  </a:lnTo>
                  <a:lnTo>
                    <a:pt x="763778" y="93472"/>
                  </a:lnTo>
                  <a:lnTo>
                    <a:pt x="769620" y="123190"/>
                  </a:lnTo>
                  <a:lnTo>
                    <a:pt x="769620" y="28321"/>
                  </a:lnTo>
                  <a:lnTo>
                    <a:pt x="744601" y="11176"/>
                  </a:lnTo>
                  <a:lnTo>
                    <a:pt x="696595" y="0"/>
                  </a:lnTo>
                  <a:lnTo>
                    <a:pt x="120777" y="0"/>
                  </a:lnTo>
                  <a:lnTo>
                    <a:pt x="74295" y="9652"/>
                  </a:lnTo>
                  <a:lnTo>
                    <a:pt x="35814" y="36195"/>
                  </a:lnTo>
                  <a:lnTo>
                    <a:pt x="9652" y="75311"/>
                  </a:lnTo>
                  <a:lnTo>
                    <a:pt x="0" y="123190"/>
                  </a:lnTo>
                  <a:lnTo>
                    <a:pt x="0" y="699262"/>
                  </a:lnTo>
                  <a:lnTo>
                    <a:pt x="9652" y="745617"/>
                  </a:lnTo>
                  <a:lnTo>
                    <a:pt x="35814" y="784098"/>
                  </a:lnTo>
                  <a:lnTo>
                    <a:pt x="74295" y="810260"/>
                  </a:lnTo>
                  <a:lnTo>
                    <a:pt x="120777" y="819912"/>
                  </a:lnTo>
                  <a:lnTo>
                    <a:pt x="696595" y="819912"/>
                  </a:lnTo>
                  <a:lnTo>
                    <a:pt x="743077" y="810260"/>
                  </a:lnTo>
                  <a:lnTo>
                    <a:pt x="781812" y="784098"/>
                  </a:lnTo>
                  <a:lnTo>
                    <a:pt x="808736" y="745617"/>
                  </a:lnTo>
                  <a:lnTo>
                    <a:pt x="819912" y="699262"/>
                  </a:lnTo>
                  <a:lnTo>
                    <a:pt x="819912" y="1231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125200" y="1085088"/>
              <a:ext cx="1771014" cy="1771014"/>
            </a:xfrm>
            <a:custGeom>
              <a:avLst/>
              <a:gdLst/>
              <a:ahLst/>
              <a:cxnLst/>
              <a:rect l="l" t="t" r="r" b="b"/>
              <a:pathLst>
                <a:path w="1771015" h="1771014">
                  <a:moveTo>
                    <a:pt x="886714" y="0"/>
                  </a:moveTo>
                  <a:lnTo>
                    <a:pt x="0" y="884174"/>
                  </a:lnTo>
                  <a:lnTo>
                    <a:pt x="886714" y="1770887"/>
                  </a:lnTo>
                  <a:lnTo>
                    <a:pt x="1770888" y="884174"/>
                  </a:lnTo>
                  <a:lnTo>
                    <a:pt x="886714" y="0"/>
                  </a:lnTo>
                  <a:close/>
                </a:path>
              </a:pathLst>
            </a:custGeom>
            <a:solidFill>
              <a:srgbClr val="474B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605260" y="1562099"/>
              <a:ext cx="818515" cy="819785"/>
            </a:xfrm>
            <a:custGeom>
              <a:avLst/>
              <a:gdLst/>
              <a:ahLst/>
              <a:cxnLst/>
              <a:rect l="l" t="t" r="r" b="b"/>
              <a:pathLst>
                <a:path w="818515" h="819785">
                  <a:moveTo>
                    <a:pt x="577342" y="409956"/>
                  </a:moveTo>
                  <a:lnTo>
                    <a:pt x="571373" y="365125"/>
                  </a:lnTo>
                  <a:lnTo>
                    <a:pt x="554355" y="324866"/>
                  </a:lnTo>
                  <a:lnTo>
                    <a:pt x="529717" y="292862"/>
                  </a:lnTo>
                  <a:lnTo>
                    <a:pt x="529717" y="409956"/>
                  </a:lnTo>
                  <a:lnTo>
                    <a:pt x="520446" y="456311"/>
                  </a:lnTo>
                  <a:lnTo>
                    <a:pt x="494792" y="494792"/>
                  </a:lnTo>
                  <a:lnTo>
                    <a:pt x="456565" y="520954"/>
                  </a:lnTo>
                  <a:lnTo>
                    <a:pt x="409194" y="530606"/>
                  </a:lnTo>
                  <a:lnTo>
                    <a:pt x="362839" y="521335"/>
                  </a:lnTo>
                  <a:lnTo>
                    <a:pt x="324485" y="495808"/>
                  </a:lnTo>
                  <a:lnTo>
                    <a:pt x="298323" y="457454"/>
                  </a:lnTo>
                  <a:lnTo>
                    <a:pt x="288671" y="409956"/>
                  </a:lnTo>
                  <a:lnTo>
                    <a:pt x="297942" y="363474"/>
                  </a:lnTo>
                  <a:lnTo>
                    <a:pt x="323469" y="325374"/>
                  </a:lnTo>
                  <a:lnTo>
                    <a:pt x="361823" y="299974"/>
                  </a:lnTo>
                  <a:lnTo>
                    <a:pt x="409194" y="291719"/>
                  </a:lnTo>
                  <a:lnTo>
                    <a:pt x="455549" y="300990"/>
                  </a:lnTo>
                  <a:lnTo>
                    <a:pt x="493903" y="326263"/>
                  </a:lnTo>
                  <a:lnTo>
                    <a:pt x="520065" y="363855"/>
                  </a:lnTo>
                  <a:lnTo>
                    <a:pt x="529717" y="409956"/>
                  </a:lnTo>
                  <a:lnTo>
                    <a:pt x="529717" y="292862"/>
                  </a:lnTo>
                  <a:lnTo>
                    <a:pt x="528281" y="291719"/>
                  </a:lnTo>
                  <a:lnTo>
                    <a:pt x="494030" y="264414"/>
                  </a:lnTo>
                  <a:lnTo>
                    <a:pt x="453898" y="247396"/>
                  </a:lnTo>
                  <a:lnTo>
                    <a:pt x="409194" y="241427"/>
                  </a:lnTo>
                  <a:lnTo>
                    <a:pt x="364490" y="247396"/>
                  </a:lnTo>
                  <a:lnTo>
                    <a:pt x="324358" y="264414"/>
                  </a:lnTo>
                  <a:lnTo>
                    <a:pt x="290195" y="290830"/>
                  </a:lnTo>
                  <a:lnTo>
                    <a:pt x="263906" y="324866"/>
                  </a:lnTo>
                  <a:lnTo>
                    <a:pt x="247015" y="365125"/>
                  </a:lnTo>
                  <a:lnTo>
                    <a:pt x="241046" y="409956"/>
                  </a:lnTo>
                  <a:lnTo>
                    <a:pt x="247015" y="454660"/>
                  </a:lnTo>
                  <a:lnTo>
                    <a:pt x="263906" y="494919"/>
                  </a:lnTo>
                  <a:lnTo>
                    <a:pt x="290195" y="529082"/>
                  </a:lnTo>
                  <a:lnTo>
                    <a:pt x="324358" y="555371"/>
                  </a:lnTo>
                  <a:lnTo>
                    <a:pt x="364490" y="572389"/>
                  </a:lnTo>
                  <a:lnTo>
                    <a:pt x="409194" y="578358"/>
                  </a:lnTo>
                  <a:lnTo>
                    <a:pt x="453898" y="572389"/>
                  </a:lnTo>
                  <a:lnTo>
                    <a:pt x="494030" y="555371"/>
                  </a:lnTo>
                  <a:lnTo>
                    <a:pt x="526034" y="530606"/>
                  </a:lnTo>
                  <a:lnTo>
                    <a:pt x="528066" y="529082"/>
                  </a:lnTo>
                  <a:lnTo>
                    <a:pt x="554355" y="494919"/>
                  </a:lnTo>
                  <a:lnTo>
                    <a:pt x="571373" y="454660"/>
                  </a:lnTo>
                  <a:lnTo>
                    <a:pt x="577342" y="409956"/>
                  </a:lnTo>
                  <a:close/>
                </a:path>
                <a:path w="818515" h="819785">
                  <a:moveTo>
                    <a:pt x="723011" y="218821"/>
                  </a:moveTo>
                  <a:lnTo>
                    <a:pt x="713232" y="172339"/>
                  </a:lnTo>
                  <a:lnTo>
                    <a:pt x="695071" y="145923"/>
                  </a:lnTo>
                  <a:lnTo>
                    <a:pt x="686943" y="133858"/>
                  </a:lnTo>
                  <a:lnTo>
                    <a:pt x="672719" y="124460"/>
                  </a:lnTo>
                  <a:lnTo>
                    <a:pt x="672719" y="218821"/>
                  </a:lnTo>
                  <a:lnTo>
                    <a:pt x="672719" y="603504"/>
                  </a:lnTo>
                  <a:lnTo>
                    <a:pt x="667004" y="631952"/>
                  </a:lnTo>
                  <a:lnTo>
                    <a:pt x="651383" y="655066"/>
                  </a:lnTo>
                  <a:lnTo>
                    <a:pt x="628269" y="670814"/>
                  </a:lnTo>
                  <a:lnTo>
                    <a:pt x="599948" y="676529"/>
                  </a:lnTo>
                  <a:lnTo>
                    <a:pt x="215900" y="676529"/>
                  </a:lnTo>
                  <a:lnTo>
                    <a:pt x="187579" y="670814"/>
                  </a:lnTo>
                  <a:lnTo>
                    <a:pt x="164465" y="655066"/>
                  </a:lnTo>
                  <a:lnTo>
                    <a:pt x="148844" y="631952"/>
                  </a:lnTo>
                  <a:lnTo>
                    <a:pt x="143129" y="603504"/>
                  </a:lnTo>
                  <a:lnTo>
                    <a:pt x="143129" y="218821"/>
                  </a:lnTo>
                  <a:lnTo>
                    <a:pt x="148844" y="190373"/>
                  </a:lnTo>
                  <a:lnTo>
                    <a:pt x="164465" y="167259"/>
                  </a:lnTo>
                  <a:lnTo>
                    <a:pt x="187579" y="151638"/>
                  </a:lnTo>
                  <a:lnTo>
                    <a:pt x="215900" y="145923"/>
                  </a:lnTo>
                  <a:lnTo>
                    <a:pt x="599948" y="145923"/>
                  </a:lnTo>
                  <a:lnTo>
                    <a:pt x="628269" y="151638"/>
                  </a:lnTo>
                  <a:lnTo>
                    <a:pt x="651383" y="167259"/>
                  </a:lnTo>
                  <a:lnTo>
                    <a:pt x="667004" y="190373"/>
                  </a:lnTo>
                  <a:lnTo>
                    <a:pt x="672719" y="218821"/>
                  </a:lnTo>
                  <a:lnTo>
                    <a:pt x="672719" y="124460"/>
                  </a:lnTo>
                  <a:lnTo>
                    <a:pt x="647827" y="107696"/>
                  </a:lnTo>
                  <a:lnTo>
                    <a:pt x="599948" y="98044"/>
                  </a:lnTo>
                  <a:lnTo>
                    <a:pt x="215900" y="98044"/>
                  </a:lnTo>
                  <a:lnTo>
                    <a:pt x="169545" y="107696"/>
                  </a:lnTo>
                  <a:lnTo>
                    <a:pt x="131191" y="133858"/>
                  </a:lnTo>
                  <a:lnTo>
                    <a:pt x="105029" y="172339"/>
                  </a:lnTo>
                  <a:lnTo>
                    <a:pt x="95377" y="218821"/>
                  </a:lnTo>
                  <a:lnTo>
                    <a:pt x="95377" y="603504"/>
                  </a:lnTo>
                  <a:lnTo>
                    <a:pt x="105029" y="649986"/>
                  </a:lnTo>
                  <a:lnTo>
                    <a:pt x="131191" y="688467"/>
                  </a:lnTo>
                  <a:lnTo>
                    <a:pt x="169545" y="714629"/>
                  </a:lnTo>
                  <a:lnTo>
                    <a:pt x="215900" y="724281"/>
                  </a:lnTo>
                  <a:lnTo>
                    <a:pt x="599948" y="724281"/>
                  </a:lnTo>
                  <a:lnTo>
                    <a:pt x="646430" y="714629"/>
                  </a:lnTo>
                  <a:lnTo>
                    <a:pt x="685038" y="688467"/>
                  </a:lnTo>
                  <a:lnTo>
                    <a:pt x="693343" y="676529"/>
                  </a:lnTo>
                  <a:lnTo>
                    <a:pt x="711835" y="649986"/>
                  </a:lnTo>
                  <a:lnTo>
                    <a:pt x="723011" y="603504"/>
                  </a:lnTo>
                  <a:lnTo>
                    <a:pt x="723011" y="218821"/>
                  </a:lnTo>
                  <a:close/>
                </a:path>
                <a:path w="818515" h="819785">
                  <a:moveTo>
                    <a:pt x="818388" y="120777"/>
                  </a:moveTo>
                  <a:lnTo>
                    <a:pt x="809117" y="74295"/>
                  </a:lnTo>
                  <a:lnTo>
                    <a:pt x="791464" y="47752"/>
                  </a:lnTo>
                  <a:lnTo>
                    <a:pt x="783590" y="35814"/>
                  </a:lnTo>
                  <a:lnTo>
                    <a:pt x="770636" y="27051"/>
                  </a:lnTo>
                  <a:lnTo>
                    <a:pt x="770636" y="120777"/>
                  </a:lnTo>
                  <a:lnTo>
                    <a:pt x="770636" y="701675"/>
                  </a:lnTo>
                  <a:lnTo>
                    <a:pt x="764921" y="729996"/>
                  </a:lnTo>
                  <a:lnTo>
                    <a:pt x="749300" y="752856"/>
                  </a:lnTo>
                  <a:lnTo>
                    <a:pt x="726186" y="767842"/>
                  </a:lnTo>
                  <a:lnTo>
                    <a:pt x="697865" y="772033"/>
                  </a:lnTo>
                  <a:lnTo>
                    <a:pt x="120523" y="772033"/>
                  </a:lnTo>
                  <a:lnTo>
                    <a:pt x="92202" y="766318"/>
                  </a:lnTo>
                  <a:lnTo>
                    <a:pt x="68961" y="750951"/>
                  </a:lnTo>
                  <a:lnTo>
                    <a:pt x="53467" y="728599"/>
                  </a:lnTo>
                  <a:lnTo>
                    <a:pt x="47752" y="701675"/>
                  </a:lnTo>
                  <a:lnTo>
                    <a:pt x="47752" y="120777"/>
                  </a:lnTo>
                  <a:lnTo>
                    <a:pt x="53467" y="92329"/>
                  </a:lnTo>
                  <a:lnTo>
                    <a:pt x="68961" y="69215"/>
                  </a:lnTo>
                  <a:lnTo>
                    <a:pt x="92202" y="53467"/>
                  </a:lnTo>
                  <a:lnTo>
                    <a:pt x="120523" y="47752"/>
                  </a:lnTo>
                  <a:lnTo>
                    <a:pt x="697865" y="47752"/>
                  </a:lnTo>
                  <a:lnTo>
                    <a:pt x="726186" y="53467"/>
                  </a:lnTo>
                  <a:lnTo>
                    <a:pt x="749300" y="69215"/>
                  </a:lnTo>
                  <a:lnTo>
                    <a:pt x="764921" y="92329"/>
                  </a:lnTo>
                  <a:lnTo>
                    <a:pt x="770636" y="120777"/>
                  </a:lnTo>
                  <a:lnTo>
                    <a:pt x="770636" y="27051"/>
                  </a:lnTo>
                  <a:lnTo>
                    <a:pt x="745363" y="9652"/>
                  </a:lnTo>
                  <a:lnTo>
                    <a:pt x="697865" y="0"/>
                  </a:lnTo>
                  <a:lnTo>
                    <a:pt x="120523" y="0"/>
                  </a:lnTo>
                  <a:lnTo>
                    <a:pt x="74168" y="9271"/>
                  </a:lnTo>
                  <a:lnTo>
                    <a:pt x="35814" y="34925"/>
                  </a:lnTo>
                  <a:lnTo>
                    <a:pt x="9652" y="73279"/>
                  </a:lnTo>
                  <a:lnTo>
                    <a:pt x="0" y="120777"/>
                  </a:lnTo>
                  <a:lnTo>
                    <a:pt x="0" y="701675"/>
                  </a:lnTo>
                  <a:lnTo>
                    <a:pt x="9271" y="748030"/>
                  </a:lnTo>
                  <a:lnTo>
                    <a:pt x="34798" y="786257"/>
                  </a:lnTo>
                  <a:lnTo>
                    <a:pt x="73025" y="811657"/>
                  </a:lnTo>
                  <a:lnTo>
                    <a:pt x="120523" y="819785"/>
                  </a:lnTo>
                  <a:lnTo>
                    <a:pt x="697865" y="819785"/>
                  </a:lnTo>
                  <a:lnTo>
                    <a:pt x="744220" y="810514"/>
                  </a:lnTo>
                  <a:lnTo>
                    <a:pt x="782574" y="785241"/>
                  </a:lnTo>
                  <a:lnTo>
                    <a:pt x="791756" y="772033"/>
                  </a:lnTo>
                  <a:lnTo>
                    <a:pt x="808736" y="747649"/>
                  </a:lnTo>
                  <a:lnTo>
                    <a:pt x="818388" y="701675"/>
                  </a:lnTo>
                  <a:lnTo>
                    <a:pt x="818388" y="1207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35611" y="1755648"/>
              <a:ext cx="94486" cy="9753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5646908" y="1635251"/>
              <a:ext cx="657225" cy="671830"/>
            </a:xfrm>
            <a:custGeom>
              <a:avLst/>
              <a:gdLst/>
              <a:ahLst/>
              <a:cxnLst/>
              <a:rect l="l" t="t" r="r" b="b"/>
              <a:pathLst>
                <a:path w="657225" h="671830">
                  <a:moveTo>
                    <a:pt x="656844" y="671703"/>
                  </a:moveTo>
                  <a:lnTo>
                    <a:pt x="628269" y="630047"/>
                  </a:lnTo>
                  <a:lnTo>
                    <a:pt x="577469" y="556094"/>
                  </a:lnTo>
                  <a:lnTo>
                    <a:pt x="577469" y="630047"/>
                  </a:lnTo>
                  <a:lnTo>
                    <a:pt x="488569" y="630047"/>
                  </a:lnTo>
                  <a:lnTo>
                    <a:pt x="335407" y="410972"/>
                  </a:lnTo>
                  <a:lnTo>
                    <a:pt x="78867" y="43688"/>
                  </a:lnTo>
                  <a:lnTo>
                    <a:pt x="167894" y="43688"/>
                  </a:lnTo>
                  <a:lnTo>
                    <a:pt x="577469" y="630047"/>
                  </a:lnTo>
                  <a:lnTo>
                    <a:pt x="577469" y="556094"/>
                  </a:lnTo>
                  <a:lnTo>
                    <a:pt x="390906" y="284480"/>
                  </a:lnTo>
                  <a:lnTo>
                    <a:pt x="423164" y="247015"/>
                  </a:lnTo>
                  <a:lnTo>
                    <a:pt x="635508" y="0"/>
                  </a:lnTo>
                  <a:lnTo>
                    <a:pt x="577469" y="0"/>
                  </a:lnTo>
                  <a:lnTo>
                    <a:pt x="365125" y="247015"/>
                  </a:lnTo>
                  <a:lnTo>
                    <a:pt x="225552" y="43688"/>
                  </a:lnTo>
                  <a:lnTo>
                    <a:pt x="195580" y="0"/>
                  </a:lnTo>
                  <a:lnTo>
                    <a:pt x="0" y="0"/>
                  </a:lnTo>
                  <a:lnTo>
                    <a:pt x="256540" y="373507"/>
                  </a:lnTo>
                  <a:lnTo>
                    <a:pt x="0" y="671703"/>
                  </a:lnTo>
                  <a:lnTo>
                    <a:pt x="58039" y="671703"/>
                  </a:lnTo>
                  <a:lnTo>
                    <a:pt x="282194" y="410972"/>
                  </a:lnTo>
                  <a:lnTo>
                    <a:pt x="461264" y="671703"/>
                  </a:lnTo>
                  <a:lnTo>
                    <a:pt x="656844" y="6717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247645" y="1753616"/>
            <a:ext cx="6015355" cy="20154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50" b="0" u="none" spc="335" dirty="0">
                <a:latin typeface="Cambria"/>
                <a:cs typeface="Cambria"/>
              </a:rPr>
              <a:t>Thanks!</a:t>
            </a:r>
            <a:endParaRPr sz="13050">
              <a:latin typeface="Cambria"/>
              <a:cs typeface="Cambr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40980" y="4473759"/>
            <a:ext cx="8472170" cy="48698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5250" spc="260" dirty="0">
                <a:solidFill>
                  <a:srgbClr val="FFFFFF"/>
                </a:solidFill>
                <a:latin typeface="Cambria"/>
                <a:cs typeface="Cambria"/>
              </a:rPr>
              <a:t>Do</a:t>
            </a:r>
            <a:r>
              <a:rPr sz="5250" spc="5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5250" spc="100" dirty="0">
                <a:solidFill>
                  <a:srgbClr val="FFFFFF"/>
                </a:solidFill>
                <a:latin typeface="Cambria"/>
                <a:cs typeface="Cambria"/>
              </a:rPr>
              <a:t>you</a:t>
            </a:r>
            <a:r>
              <a:rPr sz="5250" spc="3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5250" spc="40" dirty="0">
                <a:solidFill>
                  <a:srgbClr val="FFFFFF"/>
                </a:solidFill>
                <a:latin typeface="Cambria"/>
                <a:cs typeface="Cambria"/>
              </a:rPr>
              <a:t>have</a:t>
            </a:r>
            <a:r>
              <a:rPr sz="5250" spc="3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5250" spc="70" dirty="0">
                <a:solidFill>
                  <a:srgbClr val="FFFFFF"/>
                </a:solidFill>
                <a:latin typeface="Cambria"/>
                <a:cs typeface="Cambria"/>
              </a:rPr>
              <a:t>any</a:t>
            </a:r>
            <a:r>
              <a:rPr sz="5250" spc="3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5250" spc="165" dirty="0">
                <a:solidFill>
                  <a:srgbClr val="FFFFFF"/>
                </a:solidFill>
                <a:latin typeface="Cambria"/>
                <a:cs typeface="Cambria"/>
              </a:rPr>
              <a:t>questions?</a:t>
            </a:r>
            <a:endParaRPr sz="5250" dirty="0">
              <a:latin typeface="Cambria"/>
              <a:cs typeface="Cambria"/>
            </a:endParaRPr>
          </a:p>
          <a:p>
            <a:pPr marL="1270" algn="ctr">
              <a:lnSpc>
                <a:spcPts val="3385"/>
              </a:lnSpc>
              <a:spcBef>
                <a:spcPts val="3369"/>
              </a:spcBef>
            </a:pPr>
            <a:r>
              <a:rPr sz="3050" u="heavy" spc="1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souvik.sasmal.me23@heritageit.edu.in</a:t>
            </a:r>
            <a:endParaRPr sz="3050" dirty="0">
              <a:latin typeface="Tahoma"/>
              <a:cs typeface="Tahoma"/>
            </a:endParaRPr>
          </a:p>
          <a:p>
            <a:pPr marL="25400" algn="ctr">
              <a:lnSpc>
                <a:spcPts val="3385"/>
              </a:lnSpc>
            </a:pPr>
            <a:r>
              <a:rPr sz="3050" spc="-100" dirty="0">
                <a:solidFill>
                  <a:srgbClr val="FFFFFF"/>
                </a:solidFill>
                <a:latin typeface="Tahoma"/>
                <a:cs typeface="Tahoma"/>
              </a:rPr>
              <a:t>+9</a:t>
            </a:r>
            <a:r>
              <a:rPr sz="3050" spc="-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3050" spc="-25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50" spc="80" dirty="0">
                <a:solidFill>
                  <a:srgbClr val="FFFFFF"/>
                </a:solidFill>
                <a:latin typeface="Tahoma"/>
                <a:cs typeface="Tahoma"/>
              </a:rPr>
              <a:t>6289185615</a:t>
            </a:r>
            <a:endParaRPr sz="3050" dirty="0">
              <a:latin typeface="Tahoma"/>
              <a:cs typeface="Tahoma"/>
            </a:endParaRPr>
          </a:p>
          <a:p>
            <a:pPr algn="ctr">
              <a:lnSpc>
                <a:spcPts val="3385"/>
              </a:lnSpc>
              <a:spcBef>
                <a:spcPts val="2530"/>
              </a:spcBef>
            </a:pPr>
            <a:r>
              <a:rPr sz="3050" u="heavy" spc="9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5"/>
              </a:rPr>
              <a:t>abhishek.kumarsingh.me23@heritageit.edu.in</a:t>
            </a:r>
            <a:endParaRPr sz="3050" dirty="0">
              <a:latin typeface="Tahoma"/>
              <a:cs typeface="Tahoma"/>
            </a:endParaRPr>
          </a:p>
          <a:p>
            <a:pPr marL="24765" algn="ctr">
              <a:lnSpc>
                <a:spcPts val="3385"/>
              </a:lnSpc>
            </a:pPr>
            <a:r>
              <a:rPr sz="3050" spc="-5" dirty="0">
                <a:solidFill>
                  <a:srgbClr val="FFFFFF"/>
                </a:solidFill>
                <a:latin typeface="Tahoma"/>
                <a:cs typeface="Tahoma"/>
              </a:rPr>
              <a:t>+91</a:t>
            </a:r>
            <a:r>
              <a:rPr sz="30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50" spc="-5" dirty="0">
                <a:solidFill>
                  <a:srgbClr val="FFFFFF"/>
                </a:solidFill>
                <a:latin typeface="Tahoma"/>
                <a:cs typeface="Tahoma"/>
              </a:rPr>
              <a:t>8240507149</a:t>
            </a:r>
            <a:endParaRPr sz="3050" dirty="0">
              <a:latin typeface="Tahoma"/>
              <a:cs typeface="Tahoma"/>
            </a:endParaRPr>
          </a:p>
          <a:p>
            <a:pPr marL="194945" marR="161290" indent="-1270" algn="ctr">
              <a:lnSpc>
                <a:spcPct val="84800"/>
              </a:lnSpc>
              <a:spcBef>
                <a:spcPts val="3090"/>
              </a:spcBef>
            </a:pPr>
            <a:r>
              <a:rPr sz="3050" spc="-5" dirty="0">
                <a:solidFill>
                  <a:srgbClr val="FFFFFF"/>
                </a:solidFill>
                <a:latin typeface="Tahoma"/>
                <a:cs typeface="Tahoma"/>
              </a:rPr>
              <a:t>GitHub </a:t>
            </a:r>
            <a:r>
              <a:rPr sz="30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Tahoma"/>
                <a:cs typeface="Tahoma"/>
              </a:rPr>
              <a:t>https://github.com/souviksas2001/Chatbot-For- </a:t>
            </a:r>
            <a:r>
              <a:rPr sz="3050" spc="-9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50" spc="-30" dirty="0">
                <a:solidFill>
                  <a:srgbClr val="FFFFFF"/>
                </a:solidFill>
                <a:latin typeface="Tahoma"/>
                <a:cs typeface="Tahoma"/>
              </a:rPr>
              <a:t>Multiple-PDF.git</a:t>
            </a:r>
            <a:endParaRPr sz="3050" dirty="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33675" y="3810228"/>
            <a:ext cx="6029325" cy="96520"/>
          </a:xfrm>
          <a:custGeom>
            <a:avLst/>
            <a:gdLst/>
            <a:ahLst/>
            <a:cxnLst/>
            <a:rect l="l" t="t" r="r" b="b"/>
            <a:pathLst>
              <a:path w="6029325" h="96520">
                <a:moveTo>
                  <a:pt x="6028944" y="0"/>
                </a:moveTo>
                <a:lnTo>
                  <a:pt x="0" y="0"/>
                </a:lnTo>
                <a:lnTo>
                  <a:pt x="0" y="96012"/>
                </a:lnTo>
                <a:lnTo>
                  <a:pt x="6028944" y="96012"/>
                </a:lnTo>
                <a:lnTo>
                  <a:pt x="6028944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700896" y="554862"/>
            <a:ext cx="5127625" cy="1055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750" u="none" spc="60" dirty="0">
                <a:latin typeface="Berlin Sans FB Demi" panose="020E0802020502020306" pitchFamily="34" charset="0"/>
              </a:rPr>
              <a:t>Introduction</a:t>
            </a:r>
            <a:endParaRPr sz="6750" dirty="0">
              <a:latin typeface="Berlin Sans FB Demi" panose="020E0802020502020306" pitchFamily="34" charset="0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700516" y="1671828"/>
            <a:ext cx="5173980" cy="45720"/>
          </a:xfrm>
          <a:custGeom>
            <a:avLst/>
            <a:gdLst/>
            <a:ahLst/>
            <a:cxnLst/>
            <a:rect l="l" t="t" r="r" b="b"/>
            <a:pathLst>
              <a:path w="5173980" h="45719">
                <a:moveTo>
                  <a:pt x="5173980" y="0"/>
                </a:moveTo>
                <a:lnTo>
                  <a:pt x="0" y="0"/>
                </a:lnTo>
                <a:lnTo>
                  <a:pt x="0" y="45720"/>
                </a:lnTo>
                <a:lnTo>
                  <a:pt x="5173980" y="45720"/>
                </a:lnTo>
                <a:lnTo>
                  <a:pt x="5173980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595486" y="2202560"/>
            <a:ext cx="8877300" cy="6243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7940" indent="-342900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355600" algn="l"/>
              </a:tabLst>
            </a:pPr>
            <a:r>
              <a:rPr sz="24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Innovative </a:t>
            </a:r>
            <a:r>
              <a:rPr sz="2400"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Tool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Multi PDF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Chat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App is a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Python-based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tool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designed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facilitate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interaction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PDF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documents.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Wingdings"/>
              <a:buChar char=""/>
            </a:pPr>
            <a:endParaRPr sz="2350">
              <a:latin typeface="Calibri"/>
              <a:cs typeface="Calibri"/>
            </a:endParaRPr>
          </a:p>
          <a:p>
            <a:pPr marL="355600" marR="565150" indent="-342900">
              <a:lnSpc>
                <a:spcPct val="100000"/>
              </a:lnSpc>
              <a:buFont typeface="Wingdings"/>
              <a:buChar char=""/>
              <a:tabLst>
                <a:tab pos="355600" algn="l"/>
              </a:tabLst>
            </a:pPr>
            <a:r>
              <a:rPr sz="24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Natural </a:t>
            </a: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Language </a:t>
            </a: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Interface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: Users can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query PDF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contents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using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everyday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language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through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chat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interface.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Wingdings"/>
              <a:buChar char=""/>
            </a:pPr>
            <a:endParaRPr sz="2350">
              <a:latin typeface="Calibri"/>
              <a:cs typeface="Calibri"/>
            </a:endParaRPr>
          </a:p>
          <a:p>
            <a:pPr marL="355600" marR="193675" indent="-342900">
              <a:lnSpc>
                <a:spcPct val="100000"/>
              </a:lnSpc>
              <a:buFont typeface="Wingdings"/>
              <a:buChar char=""/>
              <a:tabLst>
                <a:tab pos="355600" algn="l"/>
              </a:tabLst>
            </a:pP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Advanced</a:t>
            </a:r>
            <a:r>
              <a:rPr sz="24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Language</a:t>
            </a:r>
            <a:r>
              <a:rPr sz="24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Models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utilizes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advanced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language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models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provide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precise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accurate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responses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user inquiries.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Wingdings"/>
              <a:buChar char=""/>
            </a:pPr>
            <a:endParaRPr sz="2350">
              <a:latin typeface="Calibri"/>
              <a:cs typeface="Calibri"/>
            </a:endParaRPr>
          </a:p>
          <a:p>
            <a:pPr marL="355600" marR="116839" indent="-342900">
              <a:lnSpc>
                <a:spcPct val="100000"/>
              </a:lnSpc>
              <a:buFont typeface="Wingdings"/>
              <a:buChar char=""/>
              <a:tabLst>
                <a:tab pos="355600" algn="l"/>
              </a:tabLst>
            </a:pPr>
            <a:r>
              <a:rPr sz="24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Efficient </a:t>
            </a: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Document </a:t>
            </a: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Exploration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Manual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searches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cumbersome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navigation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eliminated, enhancing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productivity.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Wingdings"/>
              <a:buChar char=""/>
            </a:pPr>
            <a:endParaRPr sz="235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buFont typeface="Wingdings"/>
              <a:buChar char=""/>
              <a:tabLst>
                <a:tab pos="355600" algn="l"/>
              </a:tabLst>
            </a:pP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Intuitive Interface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With a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user-friendly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interface,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navigating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through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PDFs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becomes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effortless.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Wingdings"/>
              <a:buChar char=""/>
            </a:pPr>
            <a:endParaRPr sz="2350">
              <a:latin typeface="Calibri"/>
              <a:cs typeface="Calibri"/>
            </a:endParaRPr>
          </a:p>
          <a:p>
            <a:pPr marL="355600" marR="706120" indent="-342900">
              <a:lnSpc>
                <a:spcPct val="100000"/>
              </a:lnSpc>
              <a:buFont typeface="Wingdings"/>
              <a:buChar char=""/>
              <a:tabLst>
                <a:tab pos="355600" algn="l"/>
              </a:tabLst>
            </a:pP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Scalability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Whether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handling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few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documents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an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extensive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library,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app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adapts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seamlessly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user needs.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2" name="object 3">
            <a:extLst>
              <a:ext uri="{FF2B5EF4-FFF2-40B4-BE49-F238E27FC236}">
                <a16:creationId xmlns:a16="http://schemas.microsoft.com/office/drawing/2014/main" id="{92FFBAAA-E335-40C3-92B5-3B7A424BC396}"/>
              </a:ext>
            </a:extLst>
          </p:cNvPr>
          <p:cNvGrpSpPr/>
          <p:nvPr/>
        </p:nvGrpSpPr>
        <p:grpSpPr>
          <a:xfrm>
            <a:off x="0" y="0"/>
            <a:ext cx="7548371" cy="10287253"/>
            <a:chOff x="0" y="0"/>
            <a:chExt cx="7548371" cy="10287253"/>
          </a:xfrm>
        </p:grpSpPr>
        <p:sp>
          <p:nvSpPr>
            <p:cNvPr id="23" name="object 4">
              <a:extLst>
                <a:ext uri="{FF2B5EF4-FFF2-40B4-BE49-F238E27FC236}">
                  <a16:creationId xmlns:a16="http://schemas.microsoft.com/office/drawing/2014/main" id="{79D87726-50D8-5935-9559-55ADE4434BDF}"/>
                </a:ext>
              </a:extLst>
            </p:cNvPr>
            <p:cNvSpPr/>
            <p:nvPr/>
          </p:nvSpPr>
          <p:spPr>
            <a:xfrm>
              <a:off x="989075" y="6364224"/>
              <a:ext cx="6448425" cy="3923029"/>
            </a:xfrm>
            <a:custGeom>
              <a:avLst/>
              <a:gdLst/>
              <a:ahLst/>
              <a:cxnLst/>
              <a:rect l="l" t="t" r="r" b="b"/>
              <a:pathLst>
                <a:path w="6448425" h="3923029">
                  <a:moveTo>
                    <a:pt x="3225291" y="0"/>
                  </a:moveTo>
                  <a:lnTo>
                    <a:pt x="0" y="3224529"/>
                  </a:lnTo>
                  <a:lnTo>
                    <a:pt x="698119" y="3922442"/>
                  </a:lnTo>
                  <a:lnTo>
                    <a:pt x="5750559" y="3922442"/>
                  </a:lnTo>
                  <a:lnTo>
                    <a:pt x="6448044" y="3224517"/>
                  </a:lnTo>
                  <a:lnTo>
                    <a:pt x="3225291" y="0"/>
                  </a:lnTo>
                  <a:close/>
                </a:path>
              </a:pathLst>
            </a:custGeom>
            <a:solidFill>
              <a:srgbClr val="474B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5">
              <a:extLst>
                <a:ext uri="{FF2B5EF4-FFF2-40B4-BE49-F238E27FC236}">
                  <a16:creationId xmlns:a16="http://schemas.microsoft.com/office/drawing/2014/main" id="{8C330864-221E-C892-C180-92D0C2A9CCEF}"/>
                </a:ext>
              </a:extLst>
            </p:cNvPr>
            <p:cNvSpPr/>
            <p:nvPr/>
          </p:nvSpPr>
          <p:spPr>
            <a:xfrm>
              <a:off x="0" y="2994660"/>
              <a:ext cx="4049395" cy="6448425"/>
            </a:xfrm>
            <a:custGeom>
              <a:avLst/>
              <a:gdLst/>
              <a:ahLst/>
              <a:cxnLst/>
              <a:rect l="l" t="t" r="r" b="b"/>
              <a:pathLst>
                <a:path w="4049395" h="6448425">
                  <a:moveTo>
                    <a:pt x="825652" y="0"/>
                  </a:moveTo>
                  <a:lnTo>
                    <a:pt x="0" y="826134"/>
                  </a:lnTo>
                  <a:lnTo>
                    <a:pt x="0" y="5622544"/>
                  </a:lnTo>
                  <a:lnTo>
                    <a:pt x="825665" y="6448044"/>
                  </a:lnTo>
                  <a:lnTo>
                    <a:pt x="4049267" y="3225291"/>
                  </a:lnTo>
                  <a:lnTo>
                    <a:pt x="825652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6">
              <a:extLst>
                <a:ext uri="{FF2B5EF4-FFF2-40B4-BE49-F238E27FC236}">
                  <a16:creationId xmlns:a16="http://schemas.microsoft.com/office/drawing/2014/main" id="{75731A2F-F7A4-3999-345E-07682206D41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6527" y="0"/>
              <a:ext cx="6371844" cy="6048756"/>
            </a:xfrm>
            <a:prstGeom prst="rect">
              <a:avLst/>
            </a:prstGeom>
          </p:spPr>
        </p:pic>
      </p:grpSp>
      <p:sp>
        <p:nvSpPr>
          <p:cNvPr id="28" name="object 2">
            <a:extLst>
              <a:ext uri="{FF2B5EF4-FFF2-40B4-BE49-F238E27FC236}">
                <a16:creationId xmlns:a16="http://schemas.microsoft.com/office/drawing/2014/main" id="{023EBD2A-2539-445B-5594-78989F7672F4}"/>
              </a:ext>
            </a:extLst>
          </p:cNvPr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5252" y="0"/>
                </a:moveTo>
                <a:lnTo>
                  <a:pt x="19856" y="0"/>
                </a:lnTo>
                <a:lnTo>
                  <a:pt x="0" y="19812"/>
                </a:lnTo>
                <a:lnTo>
                  <a:pt x="0" y="1842008"/>
                </a:lnTo>
                <a:lnTo>
                  <a:pt x="827532" y="2669540"/>
                </a:lnTo>
                <a:lnTo>
                  <a:pt x="2566035" y="930910"/>
                </a:lnTo>
                <a:lnTo>
                  <a:pt x="1635252" y="0"/>
                </a:lnTo>
                <a:close/>
              </a:path>
            </a:pathLst>
          </a:custGeom>
          <a:solidFill>
            <a:srgbClr val="474B68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8791" y="0"/>
            <a:ext cx="3389629" cy="1694814"/>
          </a:xfrm>
          <a:custGeom>
            <a:avLst/>
            <a:gdLst/>
            <a:ahLst/>
            <a:cxnLst/>
            <a:rect l="l" t="t" r="r" b="b"/>
            <a:pathLst>
              <a:path w="3389629" h="1694814">
                <a:moveTo>
                  <a:pt x="3389249" y="0"/>
                </a:moveTo>
                <a:lnTo>
                  <a:pt x="0" y="0"/>
                </a:lnTo>
                <a:lnTo>
                  <a:pt x="1694688" y="1694688"/>
                </a:lnTo>
                <a:lnTo>
                  <a:pt x="3389249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157728"/>
            <a:ext cx="1786255" cy="3475990"/>
            <a:chOff x="0" y="3157728"/>
            <a:chExt cx="1786255" cy="3475990"/>
          </a:xfrm>
        </p:grpSpPr>
        <p:sp>
          <p:nvSpPr>
            <p:cNvPr id="4" name="object 4"/>
            <p:cNvSpPr/>
            <p:nvPr/>
          </p:nvSpPr>
          <p:spPr>
            <a:xfrm>
              <a:off x="0" y="3695700"/>
              <a:ext cx="1786255" cy="2938145"/>
            </a:xfrm>
            <a:custGeom>
              <a:avLst/>
              <a:gdLst/>
              <a:ahLst/>
              <a:cxnLst/>
              <a:rect l="l" t="t" r="r" b="b"/>
              <a:pathLst>
                <a:path w="1786255" h="2938145">
                  <a:moveTo>
                    <a:pt x="585812" y="0"/>
                  </a:moveTo>
                  <a:lnTo>
                    <a:pt x="0" y="585851"/>
                  </a:lnTo>
                  <a:lnTo>
                    <a:pt x="0" y="2889377"/>
                  </a:lnTo>
                  <a:lnTo>
                    <a:pt x="48293" y="2937764"/>
                  </a:lnTo>
                  <a:lnTo>
                    <a:pt x="1785874" y="1200150"/>
                  </a:lnTo>
                  <a:lnTo>
                    <a:pt x="585812" y="0"/>
                  </a:lnTo>
                  <a:close/>
                </a:path>
              </a:pathLst>
            </a:custGeom>
            <a:solidFill>
              <a:srgbClr val="474B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157728"/>
              <a:ext cx="681355" cy="1313180"/>
            </a:xfrm>
            <a:custGeom>
              <a:avLst/>
              <a:gdLst/>
              <a:ahLst/>
              <a:cxnLst/>
              <a:rect l="l" t="t" r="r" b="b"/>
              <a:pathLst>
                <a:path w="681355" h="1313179">
                  <a:moveTo>
                    <a:pt x="48304" y="0"/>
                  </a:moveTo>
                  <a:lnTo>
                    <a:pt x="0" y="48260"/>
                  </a:lnTo>
                  <a:lnTo>
                    <a:pt x="0" y="1313180"/>
                  </a:lnTo>
                  <a:lnTo>
                    <a:pt x="680974" y="632460"/>
                  </a:lnTo>
                  <a:lnTo>
                    <a:pt x="48304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8516620" cy="10288905"/>
            <a:chOff x="0" y="0"/>
            <a:chExt cx="8516620" cy="10288905"/>
          </a:xfrm>
        </p:grpSpPr>
        <p:sp>
          <p:nvSpPr>
            <p:cNvPr id="7" name="object 7"/>
            <p:cNvSpPr/>
            <p:nvPr/>
          </p:nvSpPr>
          <p:spPr>
            <a:xfrm>
              <a:off x="2068068" y="1714500"/>
              <a:ext cx="6448425" cy="6449695"/>
            </a:xfrm>
            <a:custGeom>
              <a:avLst/>
              <a:gdLst/>
              <a:ahLst/>
              <a:cxnLst/>
              <a:rect l="l" t="t" r="r" b="b"/>
              <a:pathLst>
                <a:path w="6448425" h="6449695">
                  <a:moveTo>
                    <a:pt x="3224022" y="0"/>
                  </a:moveTo>
                  <a:lnTo>
                    <a:pt x="0" y="3226054"/>
                  </a:lnTo>
                  <a:lnTo>
                    <a:pt x="3224022" y="6449568"/>
                  </a:lnTo>
                  <a:lnTo>
                    <a:pt x="6448043" y="3226054"/>
                  </a:lnTo>
                  <a:lnTo>
                    <a:pt x="3224022" y="0"/>
                  </a:lnTo>
                  <a:close/>
                </a:path>
              </a:pathLst>
            </a:custGeom>
            <a:solidFill>
              <a:srgbClr val="474B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77255" y="5512308"/>
              <a:ext cx="2992120" cy="2992120"/>
            </a:xfrm>
            <a:custGeom>
              <a:avLst/>
              <a:gdLst/>
              <a:ahLst/>
              <a:cxnLst/>
              <a:rect l="l" t="t" r="r" b="b"/>
              <a:pathLst>
                <a:path w="2992120" h="2992120">
                  <a:moveTo>
                    <a:pt x="2799334" y="0"/>
                  </a:moveTo>
                  <a:lnTo>
                    <a:pt x="0" y="2796794"/>
                  </a:lnTo>
                  <a:lnTo>
                    <a:pt x="194818" y="2991612"/>
                  </a:lnTo>
                  <a:lnTo>
                    <a:pt x="2991612" y="192278"/>
                  </a:lnTo>
                  <a:lnTo>
                    <a:pt x="2799334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1890"/>
              <a:ext cx="5320283" cy="505663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355" cy="4616196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856344" y="822706"/>
            <a:ext cx="807021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160" dirty="0">
                <a:latin typeface="Berlin Sans FB Demi" panose="020E0802020502020306" pitchFamily="34" charset="0"/>
                <a:cs typeface="Trebuchet MS"/>
              </a:rPr>
              <a:t>Component</a:t>
            </a:r>
            <a:r>
              <a:rPr u="none" spc="-110" dirty="0">
                <a:latin typeface="Berlin Sans FB Demi" panose="020E0802020502020306" pitchFamily="34" charset="0"/>
                <a:cs typeface="Trebuchet MS"/>
              </a:rPr>
              <a:t>s</a:t>
            </a:r>
            <a:r>
              <a:rPr u="none" spc="-310" dirty="0">
                <a:latin typeface="Berlin Sans FB Demi" panose="020E0802020502020306" pitchFamily="34" charset="0"/>
                <a:cs typeface="Trebuchet MS"/>
              </a:rPr>
              <a:t> </a:t>
            </a:r>
            <a:r>
              <a:rPr u="none" spc="-165" dirty="0">
                <a:latin typeface="Berlin Sans FB Demi" panose="020E0802020502020306" pitchFamily="34" charset="0"/>
                <a:cs typeface="Trebuchet MS"/>
              </a:rPr>
              <a:t>of</a:t>
            </a:r>
            <a:r>
              <a:rPr u="none" spc="-310" dirty="0">
                <a:latin typeface="Berlin Sans FB Demi" panose="020E0802020502020306" pitchFamily="34" charset="0"/>
                <a:cs typeface="Trebuchet MS"/>
              </a:rPr>
              <a:t> </a:t>
            </a:r>
            <a:r>
              <a:rPr u="none" spc="-30" dirty="0">
                <a:latin typeface="Berlin Sans FB Demi" panose="020E0802020502020306" pitchFamily="34" charset="0"/>
                <a:cs typeface="Trebuchet MS"/>
              </a:rPr>
              <a:t>Chatbot</a:t>
            </a:r>
          </a:p>
        </p:txBody>
      </p:sp>
      <p:sp>
        <p:nvSpPr>
          <p:cNvPr id="12" name="object 12"/>
          <p:cNvSpPr/>
          <p:nvPr/>
        </p:nvSpPr>
        <p:spPr>
          <a:xfrm>
            <a:off x="8796528" y="1694688"/>
            <a:ext cx="8202295" cy="78105"/>
          </a:xfrm>
          <a:custGeom>
            <a:avLst/>
            <a:gdLst/>
            <a:ahLst/>
            <a:cxnLst/>
            <a:rect l="l" t="t" r="r" b="b"/>
            <a:pathLst>
              <a:path w="8202294" h="78105">
                <a:moveTo>
                  <a:pt x="8202168" y="0"/>
                </a:moveTo>
                <a:lnTo>
                  <a:pt x="0" y="0"/>
                </a:lnTo>
                <a:lnTo>
                  <a:pt x="0" y="77724"/>
                </a:lnTo>
                <a:lnTo>
                  <a:pt x="8202168" y="77724"/>
                </a:lnTo>
                <a:lnTo>
                  <a:pt x="8202168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622538" y="2589657"/>
            <a:ext cx="9141460" cy="404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355600" algn="l"/>
              </a:tabLst>
            </a:pPr>
            <a:r>
              <a:rPr sz="24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User </a:t>
            </a: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Interface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interface allows users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input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questions or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queries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regarding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content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uploaded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PDF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documents.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Wingdings"/>
              <a:buChar char=""/>
            </a:pPr>
            <a:endParaRPr sz="2350">
              <a:latin typeface="Calibri"/>
              <a:cs typeface="Calibri"/>
            </a:endParaRPr>
          </a:p>
          <a:p>
            <a:pPr marL="355600" marR="508000" indent="-342900">
              <a:lnSpc>
                <a:spcPct val="100000"/>
              </a:lnSpc>
              <a:buFont typeface="Wingdings"/>
              <a:buChar char=""/>
              <a:tabLst>
                <a:tab pos="355600" algn="l"/>
              </a:tabLst>
            </a:pP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PDF Processor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: The bot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extracts text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uploaded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PDFs,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enabling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response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generation.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Wingdings"/>
              <a:buChar char=""/>
            </a:pPr>
            <a:endParaRPr sz="2350">
              <a:latin typeface="Calibri"/>
              <a:cs typeface="Calibri"/>
            </a:endParaRPr>
          </a:p>
          <a:p>
            <a:pPr marL="355600" marR="420370" indent="-342900">
              <a:lnSpc>
                <a:spcPct val="100000"/>
              </a:lnSpc>
              <a:buFont typeface="Wingdings"/>
              <a:buChar char=""/>
              <a:tabLst>
                <a:tab pos="355600" algn="l"/>
              </a:tabLst>
            </a:pP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Language Model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Utilizes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advanced language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models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understand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queries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generate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appropriate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responses.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Wingdings"/>
              <a:buChar char=""/>
            </a:pPr>
            <a:endParaRPr sz="2350">
              <a:latin typeface="Calibri"/>
              <a:cs typeface="Calibri"/>
            </a:endParaRPr>
          </a:p>
          <a:p>
            <a:pPr marL="355600" marR="116839" indent="-342900">
              <a:lnSpc>
                <a:spcPct val="100000"/>
              </a:lnSpc>
              <a:buFont typeface="Wingdings"/>
              <a:buChar char=""/>
              <a:tabLst>
                <a:tab pos="355600" algn="l"/>
              </a:tabLst>
            </a:pPr>
            <a:r>
              <a:rPr sz="24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Conversation</a:t>
            </a:r>
            <a:r>
              <a:rPr sz="2400" b="1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Memory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Maintains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history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conversations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ensure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contextually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relevant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5252" y="0"/>
                </a:moveTo>
                <a:lnTo>
                  <a:pt x="19856" y="0"/>
                </a:lnTo>
                <a:lnTo>
                  <a:pt x="0" y="19812"/>
                </a:lnTo>
                <a:lnTo>
                  <a:pt x="0" y="1842008"/>
                </a:lnTo>
                <a:lnTo>
                  <a:pt x="827532" y="2669540"/>
                </a:lnTo>
                <a:lnTo>
                  <a:pt x="2566035" y="930910"/>
                </a:lnTo>
                <a:lnTo>
                  <a:pt x="1635252" y="0"/>
                </a:lnTo>
                <a:close/>
              </a:path>
            </a:pathLst>
          </a:custGeom>
          <a:solidFill>
            <a:srgbClr val="474B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2994660"/>
            <a:ext cx="7437500" cy="7292593"/>
            <a:chOff x="0" y="2994660"/>
            <a:chExt cx="7437500" cy="7292593"/>
          </a:xfrm>
        </p:grpSpPr>
        <p:sp>
          <p:nvSpPr>
            <p:cNvPr id="4" name="object 4"/>
            <p:cNvSpPr/>
            <p:nvPr/>
          </p:nvSpPr>
          <p:spPr>
            <a:xfrm>
              <a:off x="989075" y="6364224"/>
              <a:ext cx="6448425" cy="3923029"/>
            </a:xfrm>
            <a:custGeom>
              <a:avLst/>
              <a:gdLst/>
              <a:ahLst/>
              <a:cxnLst/>
              <a:rect l="l" t="t" r="r" b="b"/>
              <a:pathLst>
                <a:path w="6448425" h="3923029">
                  <a:moveTo>
                    <a:pt x="3225291" y="0"/>
                  </a:moveTo>
                  <a:lnTo>
                    <a:pt x="0" y="3224529"/>
                  </a:lnTo>
                  <a:lnTo>
                    <a:pt x="698119" y="3922442"/>
                  </a:lnTo>
                  <a:lnTo>
                    <a:pt x="5750559" y="3922442"/>
                  </a:lnTo>
                  <a:lnTo>
                    <a:pt x="6448044" y="3224517"/>
                  </a:lnTo>
                  <a:lnTo>
                    <a:pt x="3225291" y="0"/>
                  </a:lnTo>
                  <a:close/>
                </a:path>
              </a:pathLst>
            </a:custGeom>
            <a:solidFill>
              <a:srgbClr val="474B6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660"/>
              <a:ext cx="4049395" cy="6448425"/>
            </a:xfrm>
            <a:custGeom>
              <a:avLst/>
              <a:gdLst/>
              <a:ahLst/>
              <a:cxnLst/>
              <a:rect l="l" t="t" r="r" b="b"/>
              <a:pathLst>
                <a:path w="4049395" h="6448425">
                  <a:moveTo>
                    <a:pt x="825652" y="0"/>
                  </a:moveTo>
                  <a:lnTo>
                    <a:pt x="0" y="826134"/>
                  </a:lnTo>
                  <a:lnTo>
                    <a:pt x="0" y="5622544"/>
                  </a:lnTo>
                  <a:lnTo>
                    <a:pt x="825665" y="6448044"/>
                  </a:lnTo>
                  <a:lnTo>
                    <a:pt x="4049267" y="3225291"/>
                  </a:lnTo>
                  <a:lnTo>
                    <a:pt x="825652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615553" y="1073277"/>
            <a:ext cx="3754754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335" dirty="0">
                <a:latin typeface="Berlin Sans FB Demi" panose="020E0802020502020306" pitchFamily="34" charset="0"/>
                <a:cs typeface="Trebuchet MS"/>
              </a:rPr>
              <a:t>Workflow</a:t>
            </a:r>
          </a:p>
        </p:txBody>
      </p:sp>
      <p:sp>
        <p:nvSpPr>
          <p:cNvPr id="8" name="object 8"/>
          <p:cNvSpPr/>
          <p:nvPr/>
        </p:nvSpPr>
        <p:spPr>
          <a:xfrm>
            <a:off x="8506206" y="2013077"/>
            <a:ext cx="3931920" cy="45720"/>
          </a:xfrm>
          <a:custGeom>
            <a:avLst/>
            <a:gdLst/>
            <a:ahLst/>
            <a:cxnLst/>
            <a:rect l="l" t="t" r="r" b="b"/>
            <a:pathLst>
              <a:path w="3931920" h="45719">
                <a:moveTo>
                  <a:pt x="3931920" y="0"/>
                </a:moveTo>
                <a:lnTo>
                  <a:pt x="0" y="0"/>
                </a:lnTo>
                <a:lnTo>
                  <a:pt x="0" y="45720"/>
                </a:lnTo>
                <a:lnTo>
                  <a:pt x="3931920" y="45720"/>
                </a:lnTo>
                <a:lnTo>
                  <a:pt x="3931920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506206" y="2496439"/>
            <a:ext cx="9013190" cy="6244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439420" indent="-342900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355600" algn="l"/>
              </a:tabLst>
            </a:pP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PDF</a:t>
            </a: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Loading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scans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PDF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files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extracts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text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within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them.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Wingdings"/>
              <a:buChar char=""/>
            </a:pPr>
            <a:endParaRPr sz="2350" dirty="0">
              <a:latin typeface="Calibri"/>
              <a:cs typeface="Calibri"/>
            </a:endParaRPr>
          </a:p>
          <a:p>
            <a:pPr marL="355600" marR="88265" indent="-342900">
              <a:lnSpc>
                <a:spcPct val="100000"/>
              </a:lnSpc>
              <a:buFont typeface="Wingdings"/>
              <a:buChar char=""/>
              <a:tabLst>
                <a:tab pos="355600" algn="l"/>
              </a:tabLst>
            </a:pPr>
            <a:r>
              <a:rPr sz="2400" b="1" u="heavy" spc="-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Text</a:t>
            </a: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Chunking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obtained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text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divided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manageable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chunks,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preparing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further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processing.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Wingdings"/>
              <a:buChar char=""/>
            </a:pPr>
            <a:endParaRPr sz="2350" dirty="0">
              <a:latin typeface="Calibri"/>
              <a:cs typeface="Calibri"/>
            </a:endParaRPr>
          </a:p>
          <a:p>
            <a:pPr marL="355600" marR="233045" indent="-342900">
              <a:lnSpc>
                <a:spcPct val="100000"/>
              </a:lnSpc>
              <a:spcBef>
                <a:spcPts val="5"/>
              </a:spcBef>
              <a:buFont typeface="Wingdings"/>
              <a:buChar char=""/>
              <a:tabLst>
                <a:tab pos="355600" algn="l"/>
              </a:tabLst>
            </a:pP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Language Model </a:t>
            </a:r>
            <a:r>
              <a:rPr sz="24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Integration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Sophisticated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language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models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integrated to convert text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chunks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into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vector representations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known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embeddings.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Wingdings"/>
              <a:buChar char=""/>
            </a:pPr>
            <a:endParaRPr sz="2350" dirty="0">
              <a:latin typeface="Calibri"/>
              <a:cs typeface="Calibri"/>
            </a:endParaRPr>
          </a:p>
          <a:p>
            <a:pPr marL="355600" marR="265430" indent="-342900">
              <a:lnSpc>
                <a:spcPct val="100000"/>
              </a:lnSpc>
              <a:spcBef>
                <a:spcPts val="5"/>
              </a:spcBef>
              <a:buFont typeface="Wingdings"/>
              <a:buChar char=""/>
              <a:tabLst>
                <a:tab pos="355600" algn="l"/>
              </a:tabLst>
            </a:pP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Similarity </a:t>
            </a: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Matching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User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queries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compared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text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chunks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identify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those with 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highest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semantic resemblance,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facilitating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precise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information retrieval.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Wingdings"/>
              <a:buChar char=""/>
            </a:pPr>
            <a:endParaRPr sz="2350" dirty="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buFont typeface="Wingdings"/>
              <a:buChar char=""/>
              <a:tabLst>
                <a:tab pos="355600" algn="l"/>
              </a:tabLst>
            </a:pP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Response</a:t>
            </a: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Generation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Isolated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text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chunks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undergo processing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language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model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generate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responses that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accurately reflect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content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of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PDFs.</a:t>
            </a:r>
            <a:endParaRPr sz="2400" dirty="0">
              <a:latin typeface="Calibri"/>
              <a:cs typeface="Calibri"/>
            </a:endParaRPr>
          </a:p>
        </p:txBody>
      </p:sp>
      <p:grpSp>
        <p:nvGrpSpPr>
          <p:cNvPr id="21" name="object 3">
            <a:extLst>
              <a:ext uri="{FF2B5EF4-FFF2-40B4-BE49-F238E27FC236}">
                <a16:creationId xmlns:a16="http://schemas.microsoft.com/office/drawing/2014/main" id="{040E6B2F-DD79-84A4-17E7-AE1CD7D4C35F}"/>
              </a:ext>
            </a:extLst>
          </p:cNvPr>
          <p:cNvGrpSpPr/>
          <p:nvPr/>
        </p:nvGrpSpPr>
        <p:grpSpPr>
          <a:xfrm>
            <a:off x="152400" y="3147061"/>
            <a:ext cx="7437500" cy="7152640"/>
            <a:chOff x="0" y="2994660"/>
            <a:chExt cx="7437500" cy="7292593"/>
          </a:xfrm>
        </p:grpSpPr>
        <p:sp>
          <p:nvSpPr>
            <p:cNvPr id="22" name="object 4">
              <a:extLst>
                <a:ext uri="{FF2B5EF4-FFF2-40B4-BE49-F238E27FC236}">
                  <a16:creationId xmlns:a16="http://schemas.microsoft.com/office/drawing/2014/main" id="{58AB2629-CEE9-E0FE-3414-1A3B29369015}"/>
                </a:ext>
              </a:extLst>
            </p:cNvPr>
            <p:cNvSpPr/>
            <p:nvPr/>
          </p:nvSpPr>
          <p:spPr>
            <a:xfrm>
              <a:off x="989075" y="6364224"/>
              <a:ext cx="6448425" cy="3923029"/>
            </a:xfrm>
            <a:custGeom>
              <a:avLst/>
              <a:gdLst/>
              <a:ahLst/>
              <a:cxnLst/>
              <a:rect l="l" t="t" r="r" b="b"/>
              <a:pathLst>
                <a:path w="6448425" h="3923029">
                  <a:moveTo>
                    <a:pt x="3225291" y="0"/>
                  </a:moveTo>
                  <a:lnTo>
                    <a:pt x="0" y="3224529"/>
                  </a:lnTo>
                  <a:lnTo>
                    <a:pt x="698119" y="3922442"/>
                  </a:lnTo>
                  <a:lnTo>
                    <a:pt x="5750559" y="3922442"/>
                  </a:lnTo>
                  <a:lnTo>
                    <a:pt x="6448044" y="3224517"/>
                  </a:lnTo>
                  <a:lnTo>
                    <a:pt x="3225291" y="0"/>
                  </a:lnTo>
                  <a:close/>
                </a:path>
              </a:pathLst>
            </a:custGeom>
            <a:solidFill>
              <a:srgbClr val="474B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5">
              <a:extLst>
                <a:ext uri="{FF2B5EF4-FFF2-40B4-BE49-F238E27FC236}">
                  <a16:creationId xmlns:a16="http://schemas.microsoft.com/office/drawing/2014/main" id="{BF80E9B6-29EF-BA91-FD62-9BA0239EE038}"/>
                </a:ext>
              </a:extLst>
            </p:cNvPr>
            <p:cNvSpPr/>
            <p:nvPr/>
          </p:nvSpPr>
          <p:spPr>
            <a:xfrm>
              <a:off x="0" y="2994660"/>
              <a:ext cx="4049395" cy="6448425"/>
            </a:xfrm>
            <a:custGeom>
              <a:avLst/>
              <a:gdLst/>
              <a:ahLst/>
              <a:cxnLst/>
              <a:rect l="l" t="t" r="r" b="b"/>
              <a:pathLst>
                <a:path w="4049395" h="6448425">
                  <a:moveTo>
                    <a:pt x="825652" y="0"/>
                  </a:moveTo>
                  <a:lnTo>
                    <a:pt x="0" y="826134"/>
                  </a:lnTo>
                  <a:lnTo>
                    <a:pt x="0" y="5622544"/>
                  </a:lnTo>
                  <a:lnTo>
                    <a:pt x="825665" y="6448044"/>
                  </a:lnTo>
                  <a:lnTo>
                    <a:pt x="4049267" y="3225291"/>
                  </a:lnTo>
                  <a:lnTo>
                    <a:pt x="825652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32B310FA-EA78-9266-08CF-EA1AF2893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75" y="5752"/>
            <a:ext cx="6484875" cy="6058498"/>
          </a:xfrm>
          <a:prstGeom prst="diamond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5252" y="0"/>
                </a:moveTo>
                <a:lnTo>
                  <a:pt x="19856" y="0"/>
                </a:lnTo>
                <a:lnTo>
                  <a:pt x="0" y="19812"/>
                </a:lnTo>
                <a:lnTo>
                  <a:pt x="0" y="1842008"/>
                </a:lnTo>
                <a:lnTo>
                  <a:pt x="827532" y="2669540"/>
                </a:lnTo>
                <a:lnTo>
                  <a:pt x="2566035" y="930910"/>
                </a:lnTo>
                <a:lnTo>
                  <a:pt x="1635252" y="0"/>
                </a:lnTo>
                <a:close/>
              </a:path>
            </a:pathLst>
          </a:custGeom>
          <a:solidFill>
            <a:srgbClr val="474B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2994660"/>
            <a:ext cx="7437500" cy="7292593"/>
            <a:chOff x="0" y="2994660"/>
            <a:chExt cx="7437500" cy="7292593"/>
          </a:xfrm>
        </p:grpSpPr>
        <p:sp>
          <p:nvSpPr>
            <p:cNvPr id="4" name="object 4"/>
            <p:cNvSpPr/>
            <p:nvPr/>
          </p:nvSpPr>
          <p:spPr>
            <a:xfrm>
              <a:off x="989075" y="6364224"/>
              <a:ext cx="6448425" cy="3923029"/>
            </a:xfrm>
            <a:custGeom>
              <a:avLst/>
              <a:gdLst/>
              <a:ahLst/>
              <a:cxnLst/>
              <a:rect l="l" t="t" r="r" b="b"/>
              <a:pathLst>
                <a:path w="6448425" h="3923029">
                  <a:moveTo>
                    <a:pt x="3225291" y="0"/>
                  </a:moveTo>
                  <a:lnTo>
                    <a:pt x="0" y="3224517"/>
                  </a:lnTo>
                  <a:lnTo>
                    <a:pt x="698119" y="3922442"/>
                  </a:lnTo>
                  <a:lnTo>
                    <a:pt x="5750559" y="3922442"/>
                  </a:lnTo>
                  <a:lnTo>
                    <a:pt x="6448044" y="3224517"/>
                  </a:lnTo>
                  <a:lnTo>
                    <a:pt x="3225291" y="0"/>
                  </a:lnTo>
                  <a:close/>
                </a:path>
              </a:pathLst>
            </a:custGeom>
            <a:solidFill>
              <a:srgbClr val="474B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660"/>
              <a:ext cx="4049395" cy="6448425"/>
            </a:xfrm>
            <a:custGeom>
              <a:avLst/>
              <a:gdLst/>
              <a:ahLst/>
              <a:cxnLst/>
              <a:rect l="l" t="t" r="r" b="b"/>
              <a:pathLst>
                <a:path w="4049395" h="6448425">
                  <a:moveTo>
                    <a:pt x="825652" y="0"/>
                  </a:moveTo>
                  <a:lnTo>
                    <a:pt x="0" y="826134"/>
                  </a:lnTo>
                  <a:lnTo>
                    <a:pt x="0" y="5622544"/>
                  </a:lnTo>
                  <a:lnTo>
                    <a:pt x="825665" y="6448044"/>
                  </a:lnTo>
                  <a:lnTo>
                    <a:pt x="4049267" y="3225291"/>
                  </a:lnTo>
                  <a:lnTo>
                    <a:pt x="825652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312277" y="1071753"/>
            <a:ext cx="503618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b="0" u="none" spc="660" dirty="0">
                <a:latin typeface="Berlin Sans FB Demi" panose="020E0802020502020306" pitchFamily="34" charset="0"/>
                <a:cs typeface="Trebuchet MS"/>
              </a:rPr>
              <a:t>A</a:t>
            </a:r>
            <a:r>
              <a:rPr sz="6600" b="0" u="none" spc="380" dirty="0">
                <a:latin typeface="Berlin Sans FB Demi" panose="020E0802020502020306" pitchFamily="34" charset="0"/>
                <a:cs typeface="Trebuchet MS"/>
              </a:rPr>
              <a:t>pp</a:t>
            </a:r>
            <a:r>
              <a:rPr sz="6600" b="0" u="none" spc="70" dirty="0">
                <a:latin typeface="Berlin Sans FB Demi" panose="020E0802020502020306" pitchFamily="34" charset="0"/>
                <a:cs typeface="Trebuchet MS"/>
              </a:rPr>
              <a:t>l</a:t>
            </a:r>
            <a:r>
              <a:rPr sz="6600" b="0" u="none" spc="100" dirty="0">
                <a:latin typeface="Berlin Sans FB Demi" panose="020E0802020502020306" pitchFamily="34" charset="0"/>
                <a:cs typeface="Trebuchet MS"/>
              </a:rPr>
              <a:t>i</a:t>
            </a:r>
            <a:r>
              <a:rPr sz="6600" b="0" u="none" spc="-380" dirty="0">
                <a:latin typeface="Berlin Sans FB Demi" panose="020E0802020502020306" pitchFamily="34" charset="0"/>
                <a:cs typeface="Trebuchet MS"/>
              </a:rPr>
              <a:t>c</a:t>
            </a:r>
            <a:r>
              <a:rPr sz="6600" b="0" u="none" spc="610" dirty="0">
                <a:latin typeface="Berlin Sans FB Demi" panose="020E0802020502020306" pitchFamily="34" charset="0"/>
                <a:cs typeface="Trebuchet MS"/>
              </a:rPr>
              <a:t>a</a:t>
            </a:r>
            <a:r>
              <a:rPr sz="6600" b="0" u="none" spc="130" dirty="0">
                <a:latin typeface="Berlin Sans FB Demi" panose="020E0802020502020306" pitchFamily="34" charset="0"/>
                <a:cs typeface="Trebuchet MS"/>
              </a:rPr>
              <a:t>t</a:t>
            </a:r>
            <a:r>
              <a:rPr sz="6600" b="0" u="none" spc="100" dirty="0">
                <a:latin typeface="Berlin Sans FB Demi" panose="020E0802020502020306" pitchFamily="34" charset="0"/>
                <a:cs typeface="Trebuchet MS"/>
              </a:rPr>
              <a:t>i</a:t>
            </a:r>
            <a:r>
              <a:rPr sz="6600" b="0" u="none" spc="10" dirty="0">
                <a:latin typeface="Berlin Sans FB Demi" panose="020E0802020502020306" pitchFamily="34" charset="0"/>
                <a:cs typeface="Trebuchet MS"/>
              </a:rPr>
              <a:t>o</a:t>
            </a:r>
            <a:r>
              <a:rPr sz="6600" b="0" u="none" spc="100" dirty="0">
                <a:latin typeface="Berlin Sans FB Demi" panose="020E0802020502020306" pitchFamily="34" charset="0"/>
                <a:cs typeface="Trebuchet MS"/>
              </a:rPr>
              <a:t>n</a:t>
            </a:r>
            <a:r>
              <a:rPr sz="6600" b="0" u="none" spc="-495" dirty="0">
                <a:latin typeface="Berlin Sans FB Demi" panose="020E0802020502020306" pitchFamily="34" charset="0"/>
                <a:cs typeface="Trebuchet MS"/>
              </a:rPr>
              <a:t>s</a:t>
            </a:r>
            <a:endParaRPr sz="6600" b="0" u="none" dirty="0">
              <a:latin typeface="Berlin Sans FB Demi" panose="020E0802020502020306" pitchFamily="34" charset="0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39125" y="2486406"/>
            <a:ext cx="9569450" cy="6610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18745" indent="-342900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355600" algn="l"/>
              </a:tabLst>
            </a:pP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Research</a:t>
            </a:r>
            <a:r>
              <a:rPr sz="24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Assistance</a:t>
            </a:r>
            <a:r>
              <a:rPr lang="en-US" sz="2400" b="1" u="heavy" spc="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: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Enables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researchers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to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relevant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information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academic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papers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research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articles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literature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reviews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scholarly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analysis.</a:t>
            </a:r>
            <a:endParaRPr sz="2400" dirty="0">
              <a:latin typeface="Calibri"/>
              <a:cs typeface="Calibri"/>
            </a:endParaRPr>
          </a:p>
          <a:p>
            <a:pPr marL="355600" marR="543560" indent="-342900">
              <a:lnSpc>
                <a:spcPct val="100000"/>
              </a:lnSpc>
              <a:buFont typeface="Wingdings"/>
              <a:buChar char=""/>
              <a:tabLst>
                <a:tab pos="355600" algn="l"/>
              </a:tabLst>
            </a:pP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Educational</a:t>
            </a: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Support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Helps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students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clarify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concepts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obtain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summaries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textbooks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educational materials, enhancing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their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experience.</a:t>
            </a:r>
            <a:endParaRPr sz="2400" dirty="0">
              <a:latin typeface="Calibri"/>
              <a:cs typeface="Calibri"/>
            </a:endParaRPr>
          </a:p>
          <a:p>
            <a:pPr marL="355600" marR="798830" indent="-342900">
              <a:lnSpc>
                <a:spcPct val="100000"/>
              </a:lnSpc>
              <a:buFont typeface="Wingdings"/>
              <a:buChar char=""/>
              <a:tabLst>
                <a:tab pos="355600" algn="l"/>
              </a:tabLst>
            </a:pP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Business </a:t>
            </a: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Intelligence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Facilitates data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extraction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analysis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business reports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financial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statements,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aiding in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decision-making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processes.</a:t>
            </a:r>
            <a:endParaRPr sz="2400" dirty="0">
              <a:latin typeface="Calibri"/>
              <a:cs typeface="Calibri"/>
            </a:endParaRPr>
          </a:p>
          <a:p>
            <a:pPr marL="355600" marR="440690" indent="-342900" algn="just">
              <a:lnSpc>
                <a:spcPct val="100000"/>
              </a:lnSpc>
              <a:buFont typeface="Wingdings"/>
              <a:buChar char=""/>
              <a:tabLst>
                <a:tab pos="355600" algn="l"/>
              </a:tabLst>
            </a:pP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Document Management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Improves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document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retrieval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knowledge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sharing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within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organizations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by efficiently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accessing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information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vast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repository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documents.</a:t>
            </a:r>
            <a:endParaRPr sz="2400" dirty="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buFont typeface="Wingdings"/>
              <a:buChar char=""/>
              <a:tabLst>
                <a:tab pos="355600" algn="l"/>
              </a:tabLst>
            </a:pP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Customer</a:t>
            </a: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Support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Enhances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customer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providing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quick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answers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frequently</a:t>
            </a:r>
            <a:r>
              <a:rPr sz="24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asked</a:t>
            </a:r>
            <a:r>
              <a:rPr sz="240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questions</a:t>
            </a:r>
            <a:r>
              <a:rPr sz="24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assisting</a:t>
            </a:r>
            <a:r>
              <a:rPr sz="24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customers</a:t>
            </a:r>
            <a:r>
              <a:rPr sz="24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4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accessing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product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manuals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guides.</a:t>
            </a:r>
            <a:endParaRPr sz="2400" dirty="0">
              <a:latin typeface="Calibri"/>
              <a:cs typeface="Calibri"/>
            </a:endParaRPr>
          </a:p>
          <a:p>
            <a:pPr marL="355600" marR="93345" indent="-342900">
              <a:lnSpc>
                <a:spcPct val="100000"/>
              </a:lnSpc>
              <a:buFont typeface="Wingdings"/>
              <a:buChar char=""/>
              <a:tabLst>
                <a:tab pos="355600" algn="l"/>
              </a:tabLst>
            </a:pP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Compliance </a:t>
            </a:r>
            <a:r>
              <a:rPr sz="24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and </a:t>
            </a: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Regulation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Assists compliance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officers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regulatory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professionals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in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navigating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regulatory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documents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ensuring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adherence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industry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standards.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5BBF15-9351-69D7-8F98-685F6C990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550" y="12447"/>
            <a:ext cx="5800969" cy="6264284"/>
          </a:xfrm>
          <a:prstGeom prst="diamond">
            <a:avLst/>
          </a:prstGeom>
        </p:spPr>
      </p:pic>
      <p:sp>
        <p:nvSpPr>
          <p:cNvPr id="6" name="object 10">
            <a:extLst>
              <a:ext uri="{FF2B5EF4-FFF2-40B4-BE49-F238E27FC236}">
                <a16:creationId xmlns:a16="http://schemas.microsoft.com/office/drawing/2014/main" id="{2E83A643-0F3E-C02A-D2A7-24C0EFC88F09}"/>
              </a:ext>
            </a:extLst>
          </p:cNvPr>
          <p:cNvSpPr/>
          <p:nvPr/>
        </p:nvSpPr>
        <p:spPr>
          <a:xfrm>
            <a:off x="8239125" y="2039379"/>
            <a:ext cx="5109337" cy="63614"/>
          </a:xfrm>
          <a:custGeom>
            <a:avLst/>
            <a:gdLst/>
            <a:ahLst/>
            <a:cxnLst/>
            <a:rect l="l" t="t" r="r" b="b"/>
            <a:pathLst>
              <a:path w="7199630" h="76200">
                <a:moveTo>
                  <a:pt x="7199376" y="0"/>
                </a:moveTo>
                <a:lnTo>
                  <a:pt x="0" y="0"/>
                </a:lnTo>
                <a:lnTo>
                  <a:pt x="0" y="76200"/>
                </a:lnTo>
                <a:lnTo>
                  <a:pt x="7199376" y="76200"/>
                </a:lnTo>
                <a:lnTo>
                  <a:pt x="7199376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40056" y="0"/>
            <a:ext cx="5647690" cy="5734685"/>
            <a:chOff x="12640056" y="0"/>
            <a:chExt cx="5647690" cy="5734685"/>
          </a:xfrm>
        </p:grpSpPr>
        <p:sp>
          <p:nvSpPr>
            <p:cNvPr id="3" name="object 3"/>
            <p:cNvSpPr/>
            <p:nvPr/>
          </p:nvSpPr>
          <p:spPr>
            <a:xfrm>
              <a:off x="16373856" y="2795016"/>
              <a:ext cx="1913889" cy="2939415"/>
            </a:xfrm>
            <a:custGeom>
              <a:avLst/>
              <a:gdLst/>
              <a:ahLst/>
              <a:cxnLst/>
              <a:rect l="l" t="t" r="r" b="b"/>
              <a:pathLst>
                <a:path w="1913890" h="2939415">
                  <a:moveTo>
                    <a:pt x="1738757" y="0"/>
                  </a:moveTo>
                  <a:lnTo>
                    <a:pt x="0" y="1738502"/>
                  </a:lnTo>
                  <a:lnTo>
                    <a:pt x="1200784" y="2939288"/>
                  </a:lnTo>
                  <a:lnTo>
                    <a:pt x="1913890" y="2226183"/>
                  </a:lnTo>
                  <a:lnTo>
                    <a:pt x="1913890" y="175132"/>
                  </a:lnTo>
                  <a:lnTo>
                    <a:pt x="1738757" y="0"/>
                  </a:lnTo>
                  <a:close/>
                </a:path>
              </a:pathLst>
            </a:custGeom>
            <a:solidFill>
              <a:srgbClr val="474B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40056" y="0"/>
              <a:ext cx="5647690" cy="4629785"/>
            </a:xfrm>
            <a:custGeom>
              <a:avLst/>
              <a:gdLst/>
              <a:ahLst/>
              <a:cxnLst/>
              <a:rect l="l" t="t" r="r" b="b"/>
              <a:pathLst>
                <a:path w="5647690" h="4629785">
                  <a:moveTo>
                    <a:pt x="5567299" y="2890774"/>
                  </a:moveTo>
                  <a:lnTo>
                    <a:pt x="4936490" y="2257806"/>
                  </a:lnTo>
                  <a:lnTo>
                    <a:pt x="3196844" y="3996436"/>
                  </a:lnTo>
                  <a:lnTo>
                    <a:pt x="3827653" y="4629404"/>
                  </a:lnTo>
                  <a:lnTo>
                    <a:pt x="5567299" y="2890774"/>
                  </a:lnTo>
                  <a:close/>
                </a:path>
                <a:path w="5647690" h="4629785">
                  <a:moveTo>
                    <a:pt x="5647436" y="0"/>
                  </a:moveTo>
                  <a:lnTo>
                    <a:pt x="0" y="0"/>
                  </a:lnTo>
                  <a:lnTo>
                    <a:pt x="3076067" y="3076448"/>
                  </a:lnTo>
                  <a:lnTo>
                    <a:pt x="5647436" y="504698"/>
                  </a:lnTo>
                  <a:lnTo>
                    <a:pt x="5647436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5063215" y="6675120"/>
            <a:ext cx="3224530" cy="3611879"/>
          </a:xfrm>
          <a:custGeom>
            <a:avLst/>
            <a:gdLst/>
            <a:ahLst/>
            <a:cxnLst/>
            <a:rect l="l" t="t" r="r" b="b"/>
            <a:pathLst>
              <a:path w="3224530" h="3611879">
                <a:moveTo>
                  <a:pt x="3223260" y="0"/>
                </a:moveTo>
                <a:lnTo>
                  <a:pt x="0" y="3224885"/>
                </a:lnTo>
                <a:lnTo>
                  <a:pt x="386588" y="3611358"/>
                </a:lnTo>
                <a:lnTo>
                  <a:pt x="3224530" y="3611358"/>
                </a:lnTo>
                <a:lnTo>
                  <a:pt x="3224530" y="1270"/>
                </a:lnTo>
                <a:lnTo>
                  <a:pt x="3223260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328542" y="535305"/>
            <a:ext cx="7030084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145" dirty="0">
                <a:latin typeface="Berlin Sans FB Demi" panose="020E0802020502020306" pitchFamily="34" charset="0"/>
                <a:cs typeface="Trebuchet MS"/>
              </a:rPr>
              <a:t>Cod</a:t>
            </a:r>
            <a:r>
              <a:rPr u="none" spc="-135" dirty="0">
                <a:latin typeface="Berlin Sans FB Demi" panose="020E0802020502020306" pitchFamily="34" charset="0"/>
                <a:cs typeface="Trebuchet MS"/>
              </a:rPr>
              <a:t>e</a:t>
            </a:r>
            <a:r>
              <a:rPr u="none" spc="-310" dirty="0">
                <a:latin typeface="Berlin Sans FB Demi" panose="020E0802020502020306" pitchFamily="34" charset="0"/>
                <a:cs typeface="Trebuchet MS"/>
              </a:rPr>
              <a:t> </a:t>
            </a:r>
            <a:r>
              <a:rPr u="none" spc="-235" dirty="0">
                <a:latin typeface="Berlin Sans FB Demi" panose="020E0802020502020306" pitchFamily="34" charset="0"/>
                <a:cs typeface="Trebuchet MS"/>
              </a:rPr>
              <a:t>Fo</a:t>
            </a:r>
            <a:r>
              <a:rPr u="none" spc="-175" dirty="0">
                <a:latin typeface="Berlin Sans FB Demi" panose="020E0802020502020306" pitchFamily="34" charset="0"/>
                <a:cs typeface="Trebuchet MS"/>
              </a:rPr>
              <a:t>r</a:t>
            </a:r>
            <a:r>
              <a:rPr u="none" spc="-310" dirty="0">
                <a:latin typeface="Berlin Sans FB Demi" panose="020E0802020502020306" pitchFamily="34" charset="0"/>
                <a:cs typeface="Trebuchet MS"/>
              </a:rPr>
              <a:t> </a:t>
            </a:r>
            <a:r>
              <a:rPr u="none" spc="-370" dirty="0">
                <a:latin typeface="Berlin Sans FB Demi" panose="020E0802020502020306" pitchFamily="34" charset="0"/>
                <a:cs typeface="Trebuchet MS"/>
              </a:rPr>
              <a:t>The</a:t>
            </a:r>
            <a:r>
              <a:rPr u="none" spc="-310" dirty="0">
                <a:latin typeface="Berlin Sans FB Demi" panose="020E0802020502020306" pitchFamily="34" charset="0"/>
                <a:cs typeface="Trebuchet MS"/>
              </a:rPr>
              <a:t> </a:t>
            </a:r>
            <a:r>
              <a:rPr u="none" spc="60" dirty="0">
                <a:latin typeface="Berlin Sans FB Demi" panose="020E0802020502020306" pitchFamily="34" charset="0"/>
                <a:cs typeface="Trebuchet MS"/>
              </a:rPr>
              <a:t>P</a:t>
            </a:r>
            <a:r>
              <a:rPr u="none" spc="20" dirty="0">
                <a:latin typeface="Berlin Sans FB Demi" panose="020E0802020502020306" pitchFamily="34" charset="0"/>
                <a:cs typeface="Trebuchet MS"/>
              </a:rPr>
              <a:t>r</a:t>
            </a:r>
            <a:r>
              <a:rPr u="none" spc="-380" dirty="0">
                <a:latin typeface="Berlin Sans FB Demi" panose="020E0802020502020306" pitchFamily="34" charset="0"/>
                <a:cs typeface="Trebuchet MS"/>
              </a:rPr>
              <a:t>oject</a:t>
            </a:r>
          </a:p>
        </p:txBody>
      </p:sp>
      <p:sp>
        <p:nvSpPr>
          <p:cNvPr id="10" name="object 10"/>
          <p:cNvSpPr/>
          <p:nvPr/>
        </p:nvSpPr>
        <p:spPr>
          <a:xfrm flipV="1">
            <a:off x="3322320" y="1437133"/>
            <a:ext cx="6590030" cy="45719"/>
          </a:xfrm>
          <a:custGeom>
            <a:avLst/>
            <a:gdLst/>
            <a:ahLst/>
            <a:cxnLst/>
            <a:rect l="l" t="t" r="r" b="b"/>
            <a:pathLst>
              <a:path w="7199630" h="76200">
                <a:moveTo>
                  <a:pt x="7199376" y="0"/>
                </a:moveTo>
                <a:lnTo>
                  <a:pt x="0" y="0"/>
                </a:lnTo>
                <a:lnTo>
                  <a:pt x="0" y="76200"/>
                </a:lnTo>
                <a:lnTo>
                  <a:pt x="7199376" y="76200"/>
                </a:lnTo>
                <a:lnTo>
                  <a:pt x="7199376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0" y="685800"/>
            <a:ext cx="3863340" cy="9601200"/>
            <a:chOff x="0" y="685800"/>
            <a:chExt cx="3863340" cy="9601200"/>
          </a:xfrm>
        </p:grpSpPr>
        <p:sp>
          <p:nvSpPr>
            <p:cNvPr id="12" name="object 12"/>
            <p:cNvSpPr/>
            <p:nvPr/>
          </p:nvSpPr>
          <p:spPr>
            <a:xfrm>
              <a:off x="0" y="685800"/>
              <a:ext cx="2930525" cy="5861685"/>
            </a:xfrm>
            <a:custGeom>
              <a:avLst/>
              <a:gdLst/>
              <a:ahLst/>
              <a:cxnLst/>
              <a:rect l="l" t="t" r="r" b="b"/>
              <a:pathLst>
                <a:path w="2930525" h="5861684">
                  <a:moveTo>
                    <a:pt x="0" y="0"/>
                  </a:moveTo>
                  <a:lnTo>
                    <a:pt x="0" y="5861177"/>
                  </a:lnTo>
                  <a:lnTo>
                    <a:pt x="2930271" y="29295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74B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6216396"/>
              <a:ext cx="3863340" cy="4070350"/>
            </a:xfrm>
            <a:custGeom>
              <a:avLst/>
              <a:gdLst/>
              <a:ahLst/>
              <a:cxnLst/>
              <a:rect l="l" t="t" r="r" b="b"/>
              <a:pathLst>
                <a:path w="3863340" h="4070350">
                  <a:moveTo>
                    <a:pt x="639546" y="0"/>
                  </a:moveTo>
                  <a:lnTo>
                    <a:pt x="0" y="639699"/>
                  </a:lnTo>
                  <a:lnTo>
                    <a:pt x="0" y="4070296"/>
                  </a:lnTo>
                  <a:lnTo>
                    <a:pt x="3017520" y="4070296"/>
                  </a:lnTo>
                  <a:lnTo>
                    <a:pt x="3863213" y="3224415"/>
                  </a:lnTo>
                  <a:lnTo>
                    <a:pt x="639546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648583" y="2038350"/>
            <a:ext cx="8672195" cy="7650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6230" indent="-30416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16865" algn="l"/>
              </a:tabLst>
            </a:pP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Imports:</a:t>
            </a:r>
            <a:endParaRPr sz="2400">
              <a:latin typeface="Calibri"/>
              <a:cs typeface="Calibri"/>
            </a:endParaRPr>
          </a:p>
          <a:p>
            <a:pPr marL="379730" lvl="1" indent="-163830">
              <a:lnSpc>
                <a:spcPct val="100000"/>
              </a:lnSpc>
              <a:buChar char="-"/>
              <a:tabLst>
                <a:tab pos="380365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Import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necessary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libraries:</a:t>
            </a:r>
            <a:endParaRPr sz="2400">
              <a:latin typeface="Calibri"/>
              <a:cs typeface="Calibri"/>
            </a:endParaRPr>
          </a:p>
          <a:p>
            <a:pPr marL="515620" lvl="2" indent="-161925">
              <a:lnSpc>
                <a:spcPct val="100000"/>
              </a:lnSpc>
              <a:buChar char="-"/>
              <a:tabLst>
                <a:tab pos="515620" algn="l"/>
              </a:tabLst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`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streamlit`,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`dotenv`,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 `PyPDF2`.</a:t>
            </a:r>
            <a:endParaRPr sz="2400">
              <a:latin typeface="Calibri"/>
              <a:cs typeface="Calibri"/>
            </a:endParaRPr>
          </a:p>
          <a:p>
            <a:pPr marL="515620" lvl="2" indent="-161925">
              <a:lnSpc>
                <a:spcPct val="100000"/>
              </a:lnSpc>
              <a:buChar char="-"/>
              <a:tabLst>
                <a:tab pos="51562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Additional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modules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`langchain`</a:t>
            </a:r>
            <a:r>
              <a:rPr sz="2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b="1" spc="-20" dirty="0">
                <a:solidFill>
                  <a:srgbClr val="FFFFFF"/>
                </a:solidFill>
                <a:latin typeface="Calibri"/>
                <a:cs typeface="Calibri"/>
              </a:rPr>
              <a:t> `htmlTemplates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`.</a:t>
            </a:r>
            <a:endParaRPr sz="2400">
              <a:latin typeface="Calibri"/>
              <a:cs typeface="Calibri"/>
            </a:endParaRPr>
          </a:p>
          <a:p>
            <a:pPr lvl="2"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Calibri"/>
              <a:buChar char="-"/>
            </a:pPr>
            <a:endParaRPr sz="2350">
              <a:latin typeface="Calibri"/>
              <a:cs typeface="Calibri"/>
            </a:endParaRPr>
          </a:p>
          <a:p>
            <a:pPr marL="316230" indent="-304165">
              <a:lnSpc>
                <a:spcPct val="100000"/>
              </a:lnSpc>
              <a:buAutoNum type="arabicPeriod"/>
              <a:tabLst>
                <a:tab pos="316865" algn="l"/>
              </a:tabLst>
            </a:pP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Functions:</a:t>
            </a:r>
            <a:endParaRPr sz="2400">
              <a:latin typeface="Calibri"/>
              <a:cs typeface="Calibri"/>
            </a:endParaRPr>
          </a:p>
          <a:p>
            <a:pPr marL="379730" lvl="1" indent="-163830">
              <a:lnSpc>
                <a:spcPct val="100000"/>
              </a:lnSpc>
              <a:buFont typeface="Calibri"/>
              <a:buChar char="-"/>
              <a:tabLst>
                <a:tab pos="380365" algn="l"/>
              </a:tabLst>
            </a:pP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`get_pdf_text(pdf_docs)`:</a:t>
            </a:r>
            <a:r>
              <a:rPr sz="2400" b="1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Extracts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text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PDFs.</a:t>
            </a:r>
            <a:endParaRPr sz="2400">
              <a:latin typeface="Calibri"/>
              <a:cs typeface="Calibri"/>
            </a:endParaRPr>
          </a:p>
          <a:p>
            <a:pPr marL="379730" lvl="1" indent="-163830">
              <a:lnSpc>
                <a:spcPct val="100000"/>
              </a:lnSpc>
              <a:buFont typeface="Calibri"/>
              <a:buChar char="-"/>
              <a:tabLst>
                <a:tab pos="380365" algn="l"/>
              </a:tabLst>
            </a:pPr>
            <a:r>
              <a:rPr sz="2400" b="1" spc="-15" dirty="0">
                <a:solidFill>
                  <a:srgbClr val="FFFFFF"/>
                </a:solidFill>
                <a:latin typeface="Calibri"/>
                <a:cs typeface="Calibri"/>
              </a:rPr>
              <a:t>`get_text_chunks(text)`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4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Splits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text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manageable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chunks.</a:t>
            </a:r>
            <a:endParaRPr sz="2400">
              <a:latin typeface="Calibri"/>
              <a:cs typeface="Calibri"/>
            </a:endParaRPr>
          </a:p>
          <a:p>
            <a:pPr marL="379730" lvl="1" indent="-163830">
              <a:lnSpc>
                <a:spcPct val="100000"/>
              </a:lnSpc>
              <a:spcBef>
                <a:spcPts val="5"/>
              </a:spcBef>
              <a:buChar char="-"/>
              <a:tabLst>
                <a:tab pos="380365" algn="l"/>
              </a:tabLst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`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get_vectorstore(text_chunks)`: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Converts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text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chunks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into vectors.</a:t>
            </a:r>
            <a:endParaRPr sz="2400">
              <a:latin typeface="Calibri"/>
              <a:cs typeface="Calibri"/>
            </a:endParaRPr>
          </a:p>
          <a:p>
            <a:pPr marL="379730" lvl="1" indent="-163830">
              <a:lnSpc>
                <a:spcPct val="100000"/>
              </a:lnSpc>
              <a:buChar char="-"/>
              <a:tabLst>
                <a:tab pos="380365" algn="l"/>
              </a:tabLst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`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get_conversation_chain(vectorstore)`:</a:t>
            </a:r>
            <a:r>
              <a:rPr sz="24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Initializes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conversation.</a:t>
            </a:r>
            <a:endParaRPr sz="2400">
              <a:latin typeface="Calibri"/>
              <a:cs typeface="Calibri"/>
            </a:endParaRPr>
          </a:p>
          <a:p>
            <a:pPr marL="379730" lvl="1" indent="-163830">
              <a:lnSpc>
                <a:spcPct val="100000"/>
              </a:lnSpc>
              <a:buChar char="-"/>
              <a:tabLst>
                <a:tab pos="380365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`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handle_userinput(user_question)`:</a:t>
            </a:r>
            <a:r>
              <a:rPr sz="2400" b="1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Processes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user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input and</a:t>
            </a:r>
            <a:endParaRPr sz="2400">
              <a:latin typeface="Calibri"/>
              <a:cs typeface="Calibri"/>
            </a:endParaRPr>
          </a:p>
          <a:p>
            <a:pPr marL="4886325">
              <a:lnSpc>
                <a:spcPct val="100000"/>
              </a:lnSpc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displays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chat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history.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316230" indent="-304165">
              <a:lnSpc>
                <a:spcPct val="100000"/>
              </a:lnSpc>
              <a:buAutoNum type="arabicPeriod" startAt="3"/>
              <a:tabLst>
                <a:tab pos="316865" algn="l"/>
              </a:tabLst>
            </a:pP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Main</a:t>
            </a:r>
            <a:r>
              <a:rPr sz="2400" b="1" u="heavy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Function</a:t>
            </a:r>
            <a:r>
              <a:rPr sz="2400" b="1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(`main()`):</a:t>
            </a:r>
            <a:endParaRPr sz="2400">
              <a:latin typeface="Calibri"/>
              <a:cs typeface="Calibri"/>
            </a:endParaRPr>
          </a:p>
          <a:p>
            <a:pPr marL="379730" lvl="1" indent="-163830">
              <a:lnSpc>
                <a:spcPct val="100000"/>
              </a:lnSpc>
              <a:spcBef>
                <a:spcPts val="5"/>
              </a:spcBef>
              <a:buChar char="-"/>
              <a:tabLst>
                <a:tab pos="380365" algn="l"/>
              </a:tabLst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Configures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Streamlit</a:t>
            </a:r>
            <a:r>
              <a:rPr sz="2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page.</a:t>
            </a:r>
            <a:endParaRPr sz="2400">
              <a:latin typeface="Calibri"/>
              <a:cs typeface="Calibri"/>
            </a:endParaRPr>
          </a:p>
          <a:p>
            <a:pPr marL="379730" lvl="1" indent="-163830">
              <a:lnSpc>
                <a:spcPct val="100000"/>
              </a:lnSpc>
              <a:buChar char="-"/>
              <a:tabLst>
                <a:tab pos="380365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Initializes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session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state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variables.</a:t>
            </a:r>
            <a:endParaRPr sz="2400">
              <a:latin typeface="Calibri"/>
              <a:cs typeface="Calibri"/>
            </a:endParaRPr>
          </a:p>
          <a:p>
            <a:pPr marL="379730" lvl="1" indent="-163830">
              <a:lnSpc>
                <a:spcPct val="100000"/>
              </a:lnSpc>
              <a:buChar char="-"/>
              <a:tabLst>
                <a:tab pos="380365" algn="l"/>
              </a:tabLst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Displays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header.</a:t>
            </a:r>
            <a:endParaRPr sz="2400">
              <a:latin typeface="Calibri"/>
              <a:cs typeface="Calibri"/>
            </a:endParaRPr>
          </a:p>
          <a:p>
            <a:pPr marL="379730" lvl="1" indent="-163830">
              <a:lnSpc>
                <a:spcPct val="100000"/>
              </a:lnSpc>
              <a:buChar char="-"/>
              <a:tabLst>
                <a:tab pos="380365" algn="l"/>
              </a:tabLst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Provides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text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input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field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user queries.</a:t>
            </a:r>
            <a:endParaRPr sz="2400">
              <a:latin typeface="Calibri"/>
              <a:cs typeface="Calibri"/>
            </a:endParaRPr>
          </a:p>
          <a:p>
            <a:pPr marL="379730" lvl="1" indent="-163830">
              <a:lnSpc>
                <a:spcPct val="100000"/>
              </a:lnSpc>
              <a:buChar char="-"/>
              <a:tabLst>
                <a:tab pos="380365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Sidebar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allows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PDF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upload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processing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initiation.</a:t>
            </a:r>
            <a:endParaRPr sz="2400">
              <a:latin typeface="Calibri"/>
              <a:cs typeface="Calibri"/>
            </a:endParaRPr>
          </a:p>
          <a:p>
            <a:pPr marL="379730" lvl="1" indent="-163830">
              <a:lnSpc>
                <a:spcPct val="100000"/>
              </a:lnSpc>
              <a:buChar char="-"/>
              <a:tabLst>
                <a:tab pos="380365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Extracts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text,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creates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vector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store,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initializes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conversation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chain.</a:t>
            </a:r>
            <a:endParaRPr sz="2000">
              <a:latin typeface="Calibri"/>
              <a:cs typeface="Calibri"/>
            </a:endParaRPr>
          </a:p>
          <a:p>
            <a:pPr marL="318770" lvl="1" indent="-136525">
              <a:lnSpc>
                <a:spcPct val="100000"/>
              </a:lnSpc>
              <a:spcBef>
                <a:spcPts val="30"/>
              </a:spcBef>
              <a:buChar char="-"/>
              <a:tabLst>
                <a:tab pos="319405" algn="l"/>
              </a:tabLst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Displays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user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queries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chatbot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responses.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BB85CE8-66A0-0177-1C77-00C7D6F66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0778" y="3624580"/>
            <a:ext cx="5287771" cy="5337521"/>
          </a:xfrm>
          <a:prstGeom prst="diamond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8000" y="0"/>
            <a:ext cx="7620000" cy="9694545"/>
            <a:chOff x="10668000" y="0"/>
            <a:chExt cx="7620000" cy="9694545"/>
          </a:xfrm>
        </p:grpSpPr>
        <p:sp>
          <p:nvSpPr>
            <p:cNvPr id="3" name="object 3"/>
            <p:cNvSpPr/>
            <p:nvPr/>
          </p:nvSpPr>
          <p:spPr>
            <a:xfrm>
              <a:off x="11205972" y="0"/>
              <a:ext cx="7082155" cy="5094605"/>
            </a:xfrm>
            <a:custGeom>
              <a:avLst/>
              <a:gdLst/>
              <a:ahLst/>
              <a:cxnLst/>
              <a:rect l="l" t="t" r="r" b="b"/>
              <a:pathLst>
                <a:path w="7082155" h="5094605">
                  <a:moveTo>
                    <a:pt x="2938526" y="3168777"/>
                  </a:moveTo>
                  <a:lnTo>
                    <a:pt x="1738122" y="1965579"/>
                  </a:lnTo>
                  <a:lnTo>
                    <a:pt x="0" y="3704094"/>
                  </a:lnTo>
                  <a:lnTo>
                    <a:pt x="1200404" y="4907280"/>
                  </a:lnTo>
                  <a:lnTo>
                    <a:pt x="2938526" y="3168777"/>
                  </a:lnTo>
                  <a:close/>
                </a:path>
                <a:path w="7082155" h="5094605">
                  <a:moveTo>
                    <a:pt x="7081901" y="558800"/>
                  </a:moveTo>
                  <a:lnTo>
                    <a:pt x="6523228" y="0"/>
                  </a:lnTo>
                  <a:lnTo>
                    <a:pt x="3813556" y="0"/>
                  </a:lnTo>
                  <a:lnTo>
                    <a:pt x="1944497" y="1869440"/>
                  </a:lnTo>
                  <a:lnTo>
                    <a:pt x="5168392" y="5094224"/>
                  </a:lnTo>
                  <a:lnTo>
                    <a:pt x="7081901" y="3180080"/>
                  </a:lnTo>
                  <a:lnTo>
                    <a:pt x="7081901" y="55880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8000" y="1429512"/>
              <a:ext cx="2371725" cy="2372360"/>
            </a:xfrm>
            <a:custGeom>
              <a:avLst/>
              <a:gdLst/>
              <a:ahLst/>
              <a:cxnLst/>
              <a:rect l="l" t="t" r="r" b="b"/>
              <a:pathLst>
                <a:path w="2371725" h="2372360">
                  <a:moveTo>
                    <a:pt x="1738502" y="0"/>
                  </a:moveTo>
                  <a:lnTo>
                    <a:pt x="0" y="1739137"/>
                  </a:lnTo>
                  <a:lnTo>
                    <a:pt x="632841" y="2372232"/>
                  </a:lnTo>
                  <a:lnTo>
                    <a:pt x="2371344" y="630554"/>
                  </a:lnTo>
                  <a:lnTo>
                    <a:pt x="1738502" y="0"/>
                  </a:lnTo>
                  <a:close/>
                </a:path>
              </a:pathLst>
            </a:custGeom>
            <a:solidFill>
              <a:srgbClr val="474B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400" y="3474720"/>
              <a:ext cx="1752600" cy="1946275"/>
            </a:xfrm>
            <a:custGeom>
              <a:avLst/>
              <a:gdLst/>
              <a:ahLst/>
              <a:cxnLst/>
              <a:rect l="l" t="t" r="r" b="b"/>
              <a:pathLst>
                <a:path w="1752600" h="1946275">
                  <a:moveTo>
                    <a:pt x="1752346" y="0"/>
                  </a:moveTo>
                  <a:lnTo>
                    <a:pt x="0" y="1751330"/>
                  </a:lnTo>
                  <a:lnTo>
                    <a:pt x="194563" y="1946021"/>
                  </a:lnTo>
                  <a:lnTo>
                    <a:pt x="1752346" y="386461"/>
                  </a:lnTo>
                  <a:lnTo>
                    <a:pt x="1752346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93195" y="3322320"/>
              <a:ext cx="6371844" cy="637184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17319" y="913892"/>
            <a:ext cx="4947031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94150" algn="l"/>
              </a:tabLst>
            </a:pPr>
            <a:r>
              <a:rPr lang="en-IN" sz="6600" u="none" spc="335" dirty="0">
                <a:latin typeface="Berlin Sans FB Demi" panose="020E0802020502020306" pitchFamily="34" charset="0"/>
              </a:rPr>
              <a:t>Outcome</a:t>
            </a:r>
            <a:endParaRPr lang="en-IN" sz="6600" dirty="0">
              <a:latin typeface="Berlin Sans FB Demi" panose="020E0802020502020306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17319" y="2512314"/>
            <a:ext cx="8694420" cy="6244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buSzPct val="95833"/>
              <a:buFont typeface="Calibri"/>
              <a:buAutoNum type="arabicPeriod"/>
              <a:tabLst>
                <a:tab pos="244475" algn="l"/>
                <a:tab pos="1715770" algn="l"/>
              </a:tabLst>
            </a:pP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1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Efficienc</a:t>
            </a:r>
            <a:r>
              <a:rPr lang="en-IN"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y: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Users efficiently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access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information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multiple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PDFs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through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natural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language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queries,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saving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time.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Calibri"/>
              <a:buAutoNum type="arabicPeriod"/>
            </a:pPr>
            <a:endParaRPr sz="2350" dirty="0">
              <a:latin typeface="Calibri"/>
              <a:cs typeface="Calibri"/>
            </a:endParaRPr>
          </a:p>
          <a:p>
            <a:pPr marL="12700" marR="541020">
              <a:lnSpc>
                <a:spcPct val="100000"/>
              </a:lnSpc>
              <a:buSzPct val="95833"/>
              <a:buFont typeface="Calibri"/>
              <a:buAutoNum type="arabicPeriod"/>
              <a:tabLst>
                <a:tab pos="311785" algn="l"/>
              </a:tabLst>
            </a:pP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Productivity Boost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Researchers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focus more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analysis,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less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manual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search, improving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overall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productivity.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Calibri"/>
              <a:buAutoNum type="arabicPeriod"/>
            </a:pPr>
            <a:endParaRPr sz="2350" dirty="0">
              <a:latin typeface="Calibri"/>
              <a:cs typeface="Calibri"/>
            </a:endParaRPr>
          </a:p>
          <a:p>
            <a:pPr marL="12700" marR="146685">
              <a:lnSpc>
                <a:spcPct val="100000"/>
              </a:lnSpc>
              <a:spcBef>
                <a:spcPts val="5"/>
              </a:spcBef>
              <a:buSzPct val="95833"/>
              <a:buFont typeface="Calibri"/>
              <a:buAutoNum type="arabicPeriod"/>
              <a:tabLst>
                <a:tab pos="311785" algn="l"/>
              </a:tabLst>
            </a:pP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Collaboration: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Facilitates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team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collaboration by providing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central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platform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discussing document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contents.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Calibri"/>
              <a:buAutoNum type="arabicPeriod"/>
            </a:pPr>
            <a:endParaRPr sz="2350" dirty="0">
              <a:latin typeface="Calibri"/>
              <a:cs typeface="Calibri"/>
            </a:endParaRPr>
          </a:p>
          <a:p>
            <a:pPr marL="12700" marR="1165225">
              <a:lnSpc>
                <a:spcPct val="100000"/>
              </a:lnSpc>
              <a:buSzPct val="95833"/>
              <a:buFont typeface="Calibri"/>
              <a:buAutoNum type="arabicPeriod"/>
              <a:tabLst>
                <a:tab pos="311785" algn="l"/>
              </a:tabLst>
            </a:pP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User-Friendly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Simple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interface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enhances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experience,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promoting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ease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of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interaction.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Calibri"/>
              <a:buAutoNum type="arabicPeriod"/>
            </a:pPr>
            <a:endParaRPr sz="2350" dirty="0">
              <a:latin typeface="Calibri"/>
              <a:cs typeface="Calibri"/>
            </a:endParaRPr>
          </a:p>
          <a:p>
            <a:pPr marL="12700" marR="345440">
              <a:lnSpc>
                <a:spcPct val="100000"/>
              </a:lnSpc>
              <a:spcBef>
                <a:spcPts val="5"/>
              </a:spcBef>
              <a:buSzPct val="95833"/>
              <a:buFont typeface="Calibri"/>
              <a:buAutoNum type="arabicPeriod"/>
              <a:tabLst>
                <a:tab pos="311785" algn="l"/>
              </a:tabLst>
            </a:pP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Scalability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Codebase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adaptable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scalable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accommodate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varying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document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volumes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future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needs.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Calibri"/>
              <a:buAutoNum type="arabicPeriod"/>
            </a:pPr>
            <a:endParaRPr sz="2350" dirty="0">
              <a:latin typeface="Calibri"/>
              <a:cs typeface="Calibri"/>
            </a:endParaRPr>
          </a:p>
          <a:p>
            <a:pPr marL="12700" marR="280670">
              <a:lnSpc>
                <a:spcPct val="100000"/>
              </a:lnSpc>
              <a:buSzPct val="95833"/>
              <a:buFont typeface="Calibri"/>
              <a:buAutoNum type="arabicPeriod"/>
              <a:tabLst>
                <a:tab pos="244475" algn="l"/>
              </a:tabLst>
            </a:pP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Development </a:t>
            </a:r>
            <a:r>
              <a:rPr sz="24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Potential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Foundation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laid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future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enhancements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summarization,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keyword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extraction,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database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integration.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BA60F379-5A86-8D3B-8CAB-F373C802D08B}"/>
              </a:ext>
            </a:extLst>
          </p:cNvPr>
          <p:cNvSpPr/>
          <p:nvPr/>
        </p:nvSpPr>
        <p:spPr>
          <a:xfrm>
            <a:off x="1917319" y="1942379"/>
            <a:ext cx="3956431" cy="45719"/>
          </a:xfrm>
          <a:custGeom>
            <a:avLst/>
            <a:gdLst/>
            <a:ahLst/>
            <a:cxnLst/>
            <a:rect l="l" t="t" r="r" b="b"/>
            <a:pathLst>
              <a:path w="7199630" h="76200">
                <a:moveTo>
                  <a:pt x="7199376" y="0"/>
                </a:moveTo>
                <a:lnTo>
                  <a:pt x="0" y="0"/>
                </a:lnTo>
                <a:lnTo>
                  <a:pt x="0" y="76200"/>
                </a:lnTo>
                <a:lnTo>
                  <a:pt x="7199376" y="76200"/>
                </a:lnTo>
                <a:lnTo>
                  <a:pt x="7199376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5252" y="0"/>
                </a:moveTo>
                <a:lnTo>
                  <a:pt x="19856" y="0"/>
                </a:lnTo>
                <a:lnTo>
                  <a:pt x="0" y="19812"/>
                </a:lnTo>
                <a:lnTo>
                  <a:pt x="0" y="1842008"/>
                </a:lnTo>
                <a:lnTo>
                  <a:pt x="827532" y="2669540"/>
                </a:lnTo>
                <a:lnTo>
                  <a:pt x="2566035" y="930910"/>
                </a:lnTo>
                <a:lnTo>
                  <a:pt x="1635252" y="0"/>
                </a:lnTo>
                <a:close/>
              </a:path>
            </a:pathLst>
          </a:custGeom>
          <a:solidFill>
            <a:srgbClr val="474B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2994660"/>
            <a:ext cx="7437500" cy="7292593"/>
            <a:chOff x="0" y="2994660"/>
            <a:chExt cx="7437500" cy="7292593"/>
          </a:xfrm>
        </p:grpSpPr>
        <p:sp>
          <p:nvSpPr>
            <p:cNvPr id="4" name="object 4"/>
            <p:cNvSpPr/>
            <p:nvPr/>
          </p:nvSpPr>
          <p:spPr>
            <a:xfrm>
              <a:off x="989075" y="6364224"/>
              <a:ext cx="6448425" cy="3923029"/>
            </a:xfrm>
            <a:custGeom>
              <a:avLst/>
              <a:gdLst/>
              <a:ahLst/>
              <a:cxnLst/>
              <a:rect l="l" t="t" r="r" b="b"/>
              <a:pathLst>
                <a:path w="6448425" h="3923029">
                  <a:moveTo>
                    <a:pt x="3225291" y="0"/>
                  </a:moveTo>
                  <a:lnTo>
                    <a:pt x="0" y="3224529"/>
                  </a:lnTo>
                  <a:lnTo>
                    <a:pt x="698119" y="3922442"/>
                  </a:lnTo>
                  <a:lnTo>
                    <a:pt x="5750559" y="3922442"/>
                  </a:lnTo>
                  <a:lnTo>
                    <a:pt x="6448044" y="3224517"/>
                  </a:lnTo>
                  <a:lnTo>
                    <a:pt x="3225291" y="0"/>
                  </a:lnTo>
                  <a:close/>
                </a:path>
              </a:pathLst>
            </a:custGeom>
            <a:solidFill>
              <a:srgbClr val="474B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660"/>
              <a:ext cx="4049395" cy="6448425"/>
            </a:xfrm>
            <a:custGeom>
              <a:avLst/>
              <a:gdLst/>
              <a:ahLst/>
              <a:cxnLst/>
              <a:rect l="l" t="t" r="r" b="b"/>
              <a:pathLst>
                <a:path w="4049395" h="6448425">
                  <a:moveTo>
                    <a:pt x="825652" y="0"/>
                  </a:moveTo>
                  <a:lnTo>
                    <a:pt x="0" y="826134"/>
                  </a:lnTo>
                  <a:lnTo>
                    <a:pt x="0" y="5622544"/>
                  </a:lnTo>
                  <a:lnTo>
                    <a:pt x="825665" y="6448044"/>
                  </a:lnTo>
                  <a:lnTo>
                    <a:pt x="4049267" y="3225291"/>
                  </a:lnTo>
                  <a:lnTo>
                    <a:pt x="825652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024697" y="929489"/>
            <a:ext cx="14710431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22645">
              <a:lnSpc>
                <a:spcPct val="100000"/>
              </a:lnSpc>
              <a:spcBef>
                <a:spcPts val="100"/>
              </a:spcBef>
            </a:pPr>
            <a:r>
              <a:rPr lang="en-IN" u="none" spc="335" dirty="0">
                <a:latin typeface="Berlin Sans FB Demi" panose="020E0802020502020306" pitchFamily="34" charset="0"/>
              </a:rPr>
              <a:t>Future Developments</a:t>
            </a:r>
            <a:endParaRPr u="none" spc="40" dirty="0">
              <a:latin typeface="Berlin Sans FB Demi" panose="020E0802020502020306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10525" y="2528443"/>
            <a:ext cx="9478010" cy="7280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6350" indent="-342900">
              <a:lnSpc>
                <a:spcPct val="100000"/>
              </a:lnSpc>
              <a:spcBef>
                <a:spcPts val="95"/>
              </a:spcBef>
              <a:buFont typeface="Wingdings"/>
              <a:buChar char=""/>
              <a:tabLst>
                <a:tab pos="355600" algn="l"/>
              </a:tabLst>
            </a:pP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Summarization</a:t>
            </a: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800" b="1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Implement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document</a:t>
            </a:r>
            <a:r>
              <a:rPr sz="28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summarization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quick </a:t>
            </a:r>
            <a:r>
              <a:rPr sz="2800" spc="-6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insights.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Wingdings"/>
              <a:buChar char=""/>
            </a:pPr>
            <a:endParaRPr sz="2750" dirty="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5"/>
              </a:spcBef>
              <a:buFont typeface="Wingdings"/>
              <a:buChar char=""/>
              <a:tabLst>
                <a:tab pos="355600" algn="l"/>
              </a:tabLst>
            </a:pPr>
            <a:r>
              <a:rPr sz="28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Keyword</a:t>
            </a:r>
            <a:r>
              <a:rPr sz="2800" b="1" u="heavy" spc="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Extraction</a:t>
            </a: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800" b="1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Identify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key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terms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within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PDFs</a:t>
            </a:r>
            <a:r>
              <a:rPr sz="2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content </a:t>
            </a:r>
            <a:r>
              <a:rPr sz="2800" spc="-6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analysis.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Wingdings"/>
              <a:buChar char=""/>
            </a:pPr>
            <a:endParaRPr sz="2750" dirty="0">
              <a:latin typeface="Calibri"/>
              <a:cs typeface="Calibri"/>
            </a:endParaRPr>
          </a:p>
          <a:p>
            <a:pPr marL="355600" marR="86360" indent="-342900">
              <a:lnSpc>
                <a:spcPct val="100000"/>
              </a:lnSpc>
              <a:spcBef>
                <a:spcPts val="5"/>
              </a:spcBef>
              <a:buFont typeface="Wingdings"/>
              <a:buChar char=""/>
              <a:tabLst>
                <a:tab pos="355600" algn="l"/>
              </a:tabLst>
            </a:pP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Database</a:t>
            </a:r>
            <a:r>
              <a:rPr sz="2800" b="1" u="heavy" spc="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Integration</a:t>
            </a:r>
            <a:r>
              <a:rPr sz="2800" b="1" spc="-2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800" b="1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Expand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accessible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documents</a:t>
            </a:r>
            <a:r>
              <a:rPr sz="28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better </a:t>
            </a:r>
            <a:r>
              <a:rPr sz="2800" spc="-6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retrieval.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Wingdings"/>
              <a:buChar char=""/>
            </a:pPr>
            <a:endParaRPr sz="2750" dirty="0">
              <a:latin typeface="Calibri"/>
              <a:cs typeface="Calibri"/>
            </a:endParaRPr>
          </a:p>
          <a:p>
            <a:pPr marL="355600" marR="455295" indent="-342900">
              <a:lnSpc>
                <a:spcPct val="100000"/>
              </a:lnSpc>
              <a:buFont typeface="Wingdings"/>
              <a:buChar char=""/>
              <a:tabLst>
                <a:tab pos="355600" algn="l"/>
              </a:tabLst>
            </a:pP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Advanced</a:t>
            </a:r>
            <a:r>
              <a:rPr sz="2800" b="1" u="heavy" spc="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NLP</a:t>
            </a:r>
            <a:r>
              <a:rPr sz="2800" b="1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Models</a:t>
            </a: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800" b="1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Improve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chatbot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understanding</a:t>
            </a:r>
            <a:r>
              <a:rPr sz="28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800" spc="-6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responses.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Wingdings"/>
              <a:buChar char=""/>
            </a:pPr>
            <a:endParaRPr sz="2750" dirty="0">
              <a:latin typeface="Calibri"/>
              <a:cs typeface="Calibri"/>
            </a:endParaRPr>
          </a:p>
          <a:p>
            <a:pPr marL="355600" marR="671830" indent="-342900">
              <a:lnSpc>
                <a:spcPct val="100000"/>
              </a:lnSpc>
              <a:buFont typeface="Wingdings"/>
              <a:buChar char=""/>
              <a:tabLst>
                <a:tab pos="355600" algn="l"/>
              </a:tabLst>
            </a:pPr>
            <a:r>
              <a:rPr sz="2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Accessibility</a:t>
            </a:r>
            <a:r>
              <a:rPr sz="2800" b="1" u="heavy" spc="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Features:</a:t>
            </a:r>
            <a:r>
              <a:rPr sz="2800" b="1" u="heavy" spc="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Ensure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usability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individuals</a:t>
            </a:r>
            <a:r>
              <a:rPr sz="28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2800" spc="-6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disabilities.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Wingdings"/>
              <a:buChar char=""/>
            </a:pPr>
            <a:endParaRPr sz="2750" dirty="0">
              <a:latin typeface="Calibri"/>
              <a:cs typeface="Calibri"/>
            </a:endParaRPr>
          </a:p>
          <a:p>
            <a:pPr marL="355600" marR="1682114" indent="-342900">
              <a:lnSpc>
                <a:spcPct val="100000"/>
              </a:lnSpc>
              <a:buFont typeface="Wingdings"/>
              <a:buChar char=""/>
              <a:tabLst>
                <a:tab pos="355600" algn="l"/>
              </a:tabLst>
            </a:pPr>
            <a:r>
              <a:rPr sz="2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Performance</a:t>
            </a:r>
            <a:r>
              <a:rPr sz="2800" b="1" u="heavy" spc="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Optimization</a:t>
            </a: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8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Enhance</a:t>
            </a:r>
            <a:r>
              <a:rPr sz="2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scalability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800" spc="-6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responsiveness.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6B7364-E3F2-25BF-9E2D-1489C3285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305" y="12447"/>
            <a:ext cx="6054195" cy="5823203"/>
          </a:xfrm>
          <a:prstGeom prst="diamond">
            <a:avLst/>
          </a:prstGeom>
        </p:spPr>
      </p:pic>
      <p:sp>
        <p:nvSpPr>
          <p:cNvPr id="6" name="object 10">
            <a:extLst>
              <a:ext uri="{FF2B5EF4-FFF2-40B4-BE49-F238E27FC236}">
                <a16:creationId xmlns:a16="http://schemas.microsoft.com/office/drawing/2014/main" id="{D9E88F51-E9EB-FC38-16FB-CF85D5A077CA}"/>
              </a:ext>
            </a:extLst>
          </p:cNvPr>
          <p:cNvSpPr/>
          <p:nvPr/>
        </p:nvSpPr>
        <p:spPr>
          <a:xfrm>
            <a:off x="8010525" y="1865643"/>
            <a:ext cx="8906870" cy="45719"/>
          </a:xfrm>
          <a:custGeom>
            <a:avLst/>
            <a:gdLst/>
            <a:ahLst/>
            <a:cxnLst/>
            <a:rect l="l" t="t" r="r" b="b"/>
            <a:pathLst>
              <a:path w="7199630" h="76200">
                <a:moveTo>
                  <a:pt x="7199376" y="0"/>
                </a:moveTo>
                <a:lnTo>
                  <a:pt x="0" y="0"/>
                </a:lnTo>
                <a:lnTo>
                  <a:pt x="0" y="76200"/>
                </a:lnTo>
                <a:lnTo>
                  <a:pt x="7199376" y="76200"/>
                </a:lnTo>
                <a:lnTo>
                  <a:pt x="7199376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72088" y="0"/>
            <a:ext cx="3475990" cy="1929764"/>
            <a:chOff x="11372088" y="0"/>
            <a:chExt cx="3475990" cy="1929764"/>
          </a:xfrm>
        </p:grpSpPr>
        <p:sp>
          <p:nvSpPr>
            <p:cNvPr id="3" name="object 3"/>
            <p:cNvSpPr/>
            <p:nvPr/>
          </p:nvSpPr>
          <p:spPr>
            <a:xfrm>
              <a:off x="11907012" y="0"/>
              <a:ext cx="2940685" cy="1929764"/>
            </a:xfrm>
            <a:custGeom>
              <a:avLst/>
              <a:gdLst/>
              <a:ahLst/>
              <a:cxnLst/>
              <a:rect l="l" t="t" r="r" b="b"/>
              <a:pathLst>
                <a:path w="2940684" h="1929764">
                  <a:moveTo>
                    <a:pt x="2749042" y="0"/>
                  </a:moveTo>
                  <a:lnTo>
                    <a:pt x="728980" y="0"/>
                  </a:lnTo>
                  <a:lnTo>
                    <a:pt x="0" y="728980"/>
                  </a:lnTo>
                  <a:lnTo>
                    <a:pt x="1202817" y="1929257"/>
                  </a:lnTo>
                  <a:lnTo>
                    <a:pt x="2940684" y="191389"/>
                  </a:lnTo>
                  <a:lnTo>
                    <a:pt x="2749042" y="0"/>
                  </a:lnTo>
                  <a:close/>
                </a:path>
              </a:pathLst>
            </a:custGeom>
            <a:solidFill>
              <a:srgbClr val="474B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372088" y="0"/>
              <a:ext cx="1453515" cy="824865"/>
            </a:xfrm>
            <a:custGeom>
              <a:avLst/>
              <a:gdLst/>
              <a:ahLst/>
              <a:cxnLst/>
              <a:rect l="l" t="t" r="r" b="b"/>
              <a:pathLst>
                <a:path w="1453515" h="824865">
                  <a:moveTo>
                    <a:pt x="1453514" y="0"/>
                  </a:moveTo>
                  <a:lnTo>
                    <a:pt x="191261" y="0"/>
                  </a:lnTo>
                  <a:lnTo>
                    <a:pt x="0" y="191389"/>
                  </a:lnTo>
                  <a:lnTo>
                    <a:pt x="629919" y="824357"/>
                  </a:lnTo>
                  <a:lnTo>
                    <a:pt x="1453514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6746875" cy="7458709"/>
            <a:chOff x="0" y="0"/>
            <a:chExt cx="6746875" cy="7458709"/>
          </a:xfrm>
        </p:grpSpPr>
        <p:sp>
          <p:nvSpPr>
            <p:cNvPr id="6" name="object 6"/>
            <p:cNvSpPr/>
            <p:nvPr/>
          </p:nvSpPr>
          <p:spPr>
            <a:xfrm>
              <a:off x="5334000" y="0"/>
              <a:ext cx="1412875" cy="1219200"/>
            </a:xfrm>
            <a:custGeom>
              <a:avLst/>
              <a:gdLst/>
              <a:ahLst/>
              <a:cxnLst/>
              <a:rect l="l" t="t" r="r" b="b"/>
              <a:pathLst>
                <a:path w="1412875" h="1219200">
                  <a:moveTo>
                    <a:pt x="1412748" y="0"/>
                  </a:moveTo>
                  <a:lnTo>
                    <a:pt x="1026160" y="0"/>
                  </a:lnTo>
                  <a:lnTo>
                    <a:pt x="0" y="1026668"/>
                  </a:lnTo>
                  <a:lnTo>
                    <a:pt x="192277" y="1218946"/>
                  </a:lnTo>
                  <a:lnTo>
                    <a:pt x="1412748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81883" y="605028"/>
              <a:ext cx="3476625" cy="3477895"/>
            </a:xfrm>
            <a:custGeom>
              <a:avLst/>
              <a:gdLst/>
              <a:ahLst/>
              <a:cxnLst/>
              <a:rect l="l" t="t" r="r" b="b"/>
              <a:pathLst>
                <a:path w="3476625" h="3477895">
                  <a:moveTo>
                    <a:pt x="1739392" y="0"/>
                  </a:moveTo>
                  <a:lnTo>
                    <a:pt x="0" y="1738884"/>
                  </a:lnTo>
                  <a:lnTo>
                    <a:pt x="1739392" y="3477768"/>
                  </a:lnTo>
                  <a:lnTo>
                    <a:pt x="3476244" y="1738884"/>
                  </a:lnTo>
                  <a:lnTo>
                    <a:pt x="1739392" y="0"/>
                  </a:lnTo>
                  <a:close/>
                </a:path>
              </a:pathLst>
            </a:custGeom>
            <a:solidFill>
              <a:srgbClr val="474B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010412"/>
              <a:ext cx="4469765" cy="6448425"/>
            </a:xfrm>
            <a:custGeom>
              <a:avLst/>
              <a:gdLst/>
              <a:ahLst/>
              <a:cxnLst/>
              <a:rect l="l" t="t" r="r" b="b"/>
              <a:pathLst>
                <a:path w="4469765" h="6448425">
                  <a:moveTo>
                    <a:pt x="1247101" y="0"/>
                  </a:moveTo>
                  <a:lnTo>
                    <a:pt x="0" y="1247139"/>
                  </a:lnTo>
                  <a:lnTo>
                    <a:pt x="0" y="5201793"/>
                  </a:lnTo>
                  <a:lnTo>
                    <a:pt x="1247101" y="6448044"/>
                  </a:lnTo>
                  <a:lnTo>
                    <a:pt x="4469638" y="3225291"/>
                  </a:lnTo>
                  <a:lnTo>
                    <a:pt x="1247101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3284708" y="0"/>
            <a:ext cx="5003165" cy="5328920"/>
          </a:xfrm>
          <a:custGeom>
            <a:avLst/>
            <a:gdLst/>
            <a:ahLst/>
            <a:cxnLst/>
            <a:rect l="l" t="t" r="r" b="b"/>
            <a:pathLst>
              <a:path w="5003165" h="5328920">
                <a:moveTo>
                  <a:pt x="4344415" y="0"/>
                </a:moveTo>
                <a:lnTo>
                  <a:pt x="2104898" y="0"/>
                </a:lnTo>
                <a:lnTo>
                  <a:pt x="0" y="2103501"/>
                </a:lnTo>
                <a:lnTo>
                  <a:pt x="3225038" y="5328793"/>
                </a:lnTo>
                <a:lnTo>
                  <a:pt x="5003165" y="3549269"/>
                </a:lnTo>
                <a:lnTo>
                  <a:pt x="5003165" y="658876"/>
                </a:lnTo>
                <a:lnTo>
                  <a:pt x="4344415" y="0"/>
                </a:lnTo>
                <a:close/>
              </a:path>
            </a:pathLst>
          </a:custGeom>
          <a:solidFill>
            <a:srgbClr val="474B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6927" y="0"/>
            <a:ext cx="4333875" cy="2167255"/>
          </a:xfrm>
          <a:custGeom>
            <a:avLst/>
            <a:gdLst/>
            <a:ahLst/>
            <a:cxnLst/>
            <a:rect l="l" t="t" r="r" b="b"/>
            <a:pathLst>
              <a:path w="4333875" h="2167255">
                <a:moveTo>
                  <a:pt x="4333748" y="0"/>
                </a:moveTo>
                <a:lnTo>
                  <a:pt x="0" y="0"/>
                </a:lnTo>
                <a:lnTo>
                  <a:pt x="2166874" y="2167001"/>
                </a:lnTo>
                <a:lnTo>
                  <a:pt x="4333748" y="0"/>
                </a:lnTo>
                <a:close/>
              </a:path>
            </a:pathLst>
          </a:custGeom>
          <a:solidFill>
            <a:srgbClr val="474B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8415" marR="5080" indent="9525" algn="ctr">
              <a:lnSpc>
                <a:spcPct val="101000"/>
              </a:lnSpc>
              <a:spcBef>
                <a:spcPts val="70"/>
              </a:spcBef>
            </a:pPr>
            <a:r>
              <a:rPr dirty="0"/>
              <a:t>The MultiPDF Chatbot </a:t>
            </a:r>
            <a:r>
              <a:rPr spc="-5" dirty="0"/>
              <a:t>project </a:t>
            </a:r>
            <a:r>
              <a:rPr dirty="0"/>
              <a:t>marks a </a:t>
            </a:r>
            <a:r>
              <a:rPr spc="-5" dirty="0"/>
              <a:t>significant advancement </a:t>
            </a:r>
            <a:r>
              <a:rPr dirty="0"/>
              <a:t>in </a:t>
            </a:r>
            <a:r>
              <a:rPr spc="5" dirty="0"/>
              <a:t> </a:t>
            </a:r>
            <a:r>
              <a:rPr spc="-5" dirty="0"/>
              <a:t>document interaction </a:t>
            </a:r>
            <a:r>
              <a:rPr dirty="0"/>
              <a:t>and knowledge </a:t>
            </a:r>
            <a:r>
              <a:rPr spc="-10" dirty="0"/>
              <a:t>retrieval. Leveraging </a:t>
            </a:r>
            <a:r>
              <a:rPr dirty="0"/>
              <a:t>cutting-edge </a:t>
            </a:r>
            <a:r>
              <a:rPr spc="5" dirty="0"/>
              <a:t> </a:t>
            </a:r>
            <a:r>
              <a:rPr spc="-5" dirty="0"/>
              <a:t>natural </a:t>
            </a:r>
            <a:r>
              <a:rPr dirty="0"/>
              <a:t>language </a:t>
            </a:r>
            <a:r>
              <a:rPr spc="-5" dirty="0"/>
              <a:t>processing techniques, </a:t>
            </a:r>
            <a:r>
              <a:rPr dirty="0"/>
              <a:t>it </a:t>
            </a:r>
            <a:r>
              <a:rPr spc="-10" dirty="0"/>
              <a:t>offers </a:t>
            </a:r>
            <a:r>
              <a:rPr dirty="0"/>
              <a:t>users a </a:t>
            </a:r>
            <a:r>
              <a:rPr spc="-10" dirty="0"/>
              <a:t>streamlined </a:t>
            </a:r>
            <a:r>
              <a:rPr spc="-5" dirty="0"/>
              <a:t> platform</a:t>
            </a:r>
            <a:r>
              <a:rPr spc="-30" dirty="0"/>
              <a:t> </a:t>
            </a:r>
            <a:r>
              <a:rPr spc="-5" dirty="0"/>
              <a:t>to</a:t>
            </a:r>
            <a:r>
              <a:rPr dirty="0"/>
              <a:t> </a:t>
            </a:r>
            <a:r>
              <a:rPr spc="-10" dirty="0"/>
              <a:t>access</a:t>
            </a:r>
            <a:r>
              <a:rPr spc="35" dirty="0"/>
              <a:t> </a:t>
            </a:r>
            <a:r>
              <a:rPr spc="-5" dirty="0"/>
              <a:t>information</a:t>
            </a:r>
            <a:r>
              <a:rPr spc="-45" dirty="0"/>
              <a:t> </a:t>
            </a:r>
            <a:r>
              <a:rPr spc="-10" dirty="0"/>
              <a:t>from </a:t>
            </a:r>
            <a:r>
              <a:rPr dirty="0"/>
              <a:t>multiple</a:t>
            </a:r>
            <a:r>
              <a:rPr spc="-20" dirty="0"/>
              <a:t> </a:t>
            </a:r>
            <a:r>
              <a:rPr spc="-5" dirty="0"/>
              <a:t>PDF </a:t>
            </a:r>
            <a:r>
              <a:rPr dirty="0"/>
              <a:t>documents</a:t>
            </a:r>
            <a:r>
              <a:rPr spc="-15" dirty="0"/>
              <a:t> </a:t>
            </a:r>
            <a:r>
              <a:rPr spc="-20" dirty="0"/>
              <a:t>effortlessly.</a:t>
            </a:r>
          </a:p>
          <a:p>
            <a:pPr marL="5715">
              <a:lnSpc>
                <a:spcPct val="100000"/>
              </a:lnSpc>
              <a:spcBef>
                <a:spcPts val="40"/>
              </a:spcBef>
            </a:pPr>
            <a:endParaRPr sz="2550"/>
          </a:p>
          <a:p>
            <a:pPr marL="114300" marR="97155" indent="6350" algn="ctr">
              <a:lnSpc>
                <a:spcPct val="100899"/>
              </a:lnSpc>
              <a:spcBef>
                <a:spcPts val="5"/>
              </a:spcBef>
            </a:pPr>
            <a:r>
              <a:rPr spc="-5" dirty="0"/>
              <a:t>Moving </a:t>
            </a:r>
            <a:r>
              <a:rPr spc="-10" dirty="0"/>
              <a:t>forward, </a:t>
            </a:r>
            <a:r>
              <a:rPr spc="-5" dirty="0"/>
              <a:t>the project </a:t>
            </a:r>
            <a:r>
              <a:rPr dirty="0"/>
              <a:t>holds immense </a:t>
            </a:r>
            <a:r>
              <a:rPr spc="-5" dirty="0"/>
              <a:t>potential </a:t>
            </a:r>
            <a:r>
              <a:rPr spc="-10" dirty="0"/>
              <a:t>for </a:t>
            </a:r>
            <a:r>
              <a:rPr spc="-5" dirty="0"/>
              <a:t>further </a:t>
            </a:r>
            <a:r>
              <a:rPr dirty="0"/>
              <a:t> </a:t>
            </a:r>
            <a:r>
              <a:rPr spc="-5" dirty="0"/>
              <a:t>development. Integrating </a:t>
            </a:r>
            <a:r>
              <a:rPr spc="-10" dirty="0"/>
              <a:t>features </a:t>
            </a:r>
            <a:r>
              <a:rPr spc="-5" dirty="0"/>
              <a:t>like </a:t>
            </a:r>
            <a:r>
              <a:rPr dirty="0"/>
              <a:t>document </a:t>
            </a:r>
            <a:r>
              <a:rPr spc="-5" dirty="0"/>
              <a:t>summarization, </a:t>
            </a:r>
            <a:r>
              <a:rPr dirty="0"/>
              <a:t> </a:t>
            </a:r>
            <a:r>
              <a:rPr spc="-10" dirty="0"/>
              <a:t>keyword </a:t>
            </a:r>
            <a:r>
              <a:rPr spc="-5" dirty="0"/>
              <a:t>extraction, </a:t>
            </a:r>
            <a:r>
              <a:rPr dirty="0"/>
              <a:t>and database </a:t>
            </a:r>
            <a:r>
              <a:rPr spc="-5" dirty="0"/>
              <a:t>integration will enhance </a:t>
            </a:r>
            <a:r>
              <a:rPr dirty="0"/>
              <a:t>its </a:t>
            </a:r>
            <a:r>
              <a:rPr spc="5" dirty="0"/>
              <a:t> </a:t>
            </a:r>
            <a:r>
              <a:rPr spc="-5" dirty="0"/>
              <a:t>capabilities.</a:t>
            </a:r>
            <a:r>
              <a:rPr spc="10" dirty="0"/>
              <a:t> </a:t>
            </a:r>
            <a:r>
              <a:rPr spc="-10" dirty="0"/>
              <a:t>Improvements</a:t>
            </a:r>
            <a:r>
              <a:rPr spc="-5" dirty="0"/>
              <a:t> to</a:t>
            </a:r>
            <a:r>
              <a:rPr spc="15" dirty="0"/>
              <a:t> </a:t>
            </a:r>
            <a:r>
              <a:rPr spc="-5" dirty="0"/>
              <a:t>user</a:t>
            </a:r>
            <a:r>
              <a:rPr spc="10" dirty="0"/>
              <a:t> </a:t>
            </a:r>
            <a:r>
              <a:rPr spc="-5" dirty="0"/>
              <a:t>interface,</a:t>
            </a:r>
            <a:r>
              <a:rPr spc="-10" dirty="0"/>
              <a:t> </a:t>
            </a:r>
            <a:r>
              <a:rPr spc="-30" dirty="0"/>
              <a:t>security,</a:t>
            </a:r>
            <a:r>
              <a:rPr spc="20" dirty="0"/>
              <a:t> </a:t>
            </a:r>
            <a:r>
              <a:rPr dirty="0"/>
              <a:t>and </a:t>
            </a:r>
            <a:r>
              <a:rPr spc="-5" dirty="0"/>
              <a:t>performance </a:t>
            </a:r>
            <a:r>
              <a:rPr spc="-735" dirty="0"/>
              <a:t> </a:t>
            </a:r>
            <a:r>
              <a:rPr spc="-5" dirty="0"/>
              <a:t>will</a:t>
            </a:r>
            <a:r>
              <a:rPr dirty="0"/>
              <a:t> </a:t>
            </a:r>
            <a:r>
              <a:rPr spc="-5" dirty="0"/>
              <a:t>ensure</a:t>
            </a:r>
            <a:r>
              <a:rPr spc="-20" dirty="0"/>
              <a:t> </a:t>
            </a:r>
            <a:r>
              <a:rPr dirty="0"/>
              <a:t>a </a:t>
            </a:r>
            <a:r>
              <a:rPr spc="-5" dirty="0"/>
              <a:t>seamless</a:t>
            </a:r>
            <a:r>
              <a:rPr spc="5" dirty="0"/>
              <a:t> </a:t>
            </a:r>
            <a:r>
              <a:rPr dirty="0"/>
              <a:t>and </a:t>
            </a:r>
            <a:r>
              <a:rPr spc="-5" dirty="0"/>
              <a:t>robust</a:t>
            </a:r>
            <a:r>
              <a:rPr spc="-25" dirty="0"/>
              <a:t> </a:t>
            </a:r>
            <a:r>
              <a:rPr dirty="0"/>
              <a:t>user</a:t>
            </a:r>
            <a:r>
              <a:rPr spc="-10" dirty="0"/>
              <a:t> </a:t>
            </a:r>
            <a:r>
              <a:rPr spc="-5" dirty="0"/>
              <a:t>experience.</a:t>
            </a:r>
          </a:p>
          <a:p>
            <a:pPr marL="5715">
              <a:lnSpc>
                <a:spcPct val="100000"/>
              </a:lnSpc>
              <a:spcBef>
                <a:spcPts val="20"/>
              </a:spcBef>
            </a:pPr>
            <a:endParaRPr sz="2600"/>
          </a:p>
          <a:p>
            <a:pPr marL="38100" marR="28575" indent="10160" algn="ctr">
              <a:lnSpc>
                <a:spcPct val="99400"/>
              </a:lnSpc>
              <a:spcBef>
                <a:spcPts val="5"/>
              </a:spcBef>
            </a:pPr>
            <a:r>
              <a:rPr spc="-5" dirty="0"/>
              <a:t>In </a:t>
            </a:r>
            <a:r>
              <a:rPr spc="-30" dirty="0"/>
              <a:t>summary, </a:t>
            </a:r>
            <a:r>
              <a:rPr spc="-5" dirty="0"/>
              <a:t>the </a:t>
            </a:r>
            <a:r>
              <a:rPr dirty="0"/>
              <a:t>MultiPDF Chatbot is </a:t>
            </a:r>
            <a:r>
              <a:rPr spc="-5" dirty="0"/>
              <a:t>poised to revolutionize document </a:t>
            </a:r>
            <a:r>
              <a:rPr dirty="0"/>
              <a:t> </a:t>
            </a:r>
            <a:r>
              <a:rPr spc="-5" dirty="0"/>
              <a:t>interaction, empowering </a:t>
            </a:r>
            <a:r>
              <a:rPr dirty="0"/>
              <a:t>users </a:t>
            </a:r>
            <a:r>
              <a:rPr spc="-5" dirty="0"/>
              <a:t>with smarter </a:t>
            </a:r>
            <a:r>
              <a:rPr dirty="0"/>
              <a:t>and </a:t>
            </a:r>
            <a:r>
              <a:rPr spc="-5" dirty="0"/>
              <a:t>more efficient </a:t>
            </a:r>
            <a:r>
              <a:rPr spc="-10" dirty="0"/>
              <a:t>access </a:t>
            </a:r>
            <a:r>
              <a:rPr spc="-5" dirty="0"/>
              <a:t>to </a:t>
            </a:r>
            <a:r>
              <a:rPr spc="-735" dirty="0"/>
              <a:t> </a:t>
            </a:r>
            <a:r>
              <a:rPr spc="-5" dirty="0"/>
              <a:t>information</a:t>
            </a:r>
            <a:r>
              <a:rPr sz="3500" spc="-5" dirty="0">
                <a:solidFill>
                  <a:srgbClr val="000000"/>
                </a:solidFill>
              </a:rPr>
              <a:t>.</a:t>
            </a:r>
            <a:endParaRPr sz="3500"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874574" y="1907489"/>
            <a:ext cx="4917440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04105" algn="l"/>
              </a:tabLst>
            </a:pPr>
            <a:r>
              <a:rPr sz="6600" u="none" spc="-955" dirty="0">
                <a:latin typeface="Berlin Sans FB Demi" panose="020E0802020502020306" pitchFamily="34" charset="0"/>
              </a:rPr>
              <a:t> </a:t>
            </a:r>
            <a:r>
              <a:rPr sz="6600" u="none" spc="-114" dirty="0">
                <a:latin typeface="Berlin Sans FB Demi" panose="020E0802020502020306" pitchFamily="34" charset="0"/>
              </a:rPr>
              <a:t>Conclusion	</a:t>
            </a:r>
            <a:endParaRPr sz="6600" u="none" dirty="0">
              <a:latin typeface="Berlin Sans FB Demi" panose="020E0802020502020306" pitchFamily="34" charset="0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ECA37917-CE3F-58F7-4892-AC4FBAAEC15C}"/>
              </a:ext>
            </a:extLst>
          </p:cNvPr>
          <p:cNvSpPr/>
          <p:nvPr/>
        </p:nvSpPr>
        <p:spPr>
          <a:xfrm>
            <a:off x="6956528" y="2881991"/>
            <a:ext cx="3870222" cy="57373"/>
          </a:xfrm>
          <a:custGeom>
            <a:avLst/>
            <a:gdLst/>
            <a:ahLst/>
            <a:cxnLst/>
            <a:rect l="l" t="t" r="r" b="b"/>
            <a:pathLst>
              <a:path w="7199630" h="76200">
                <a:moveTo>
                  <a:pt x="7199376" y="0"/>
                </a:moveTo>
                <a:lnTo>
                  <a:pt x="0" y="0"/>
                </a:lnTo>
                <a:lnTo>
                  <a:pt x="0" y="76200"/>
                </a:lnTo>
                <a:lnTo>
                  <a:pt x="7199376" y="76200"/>
                </a:lnTo>
                <a:lnTo>
                  <a:pt x="7199376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</TotalTime>
  <Words>898</Words>
  <Application>Microsoft Office PowerPoint</Application>
  <PresentationFormat>Custom</PresentationFormat>
  <Paragraphs>99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Berlin Sans FB Demi</vt:lpstr>
      <vt:lpstr>Calibri</vt:lpstr>
      <vt:lpstr>Cambria</vt:lpstr>
      <vt:lpstr>Tahoma</vt:lpstr>
      <vt:lpstr>Wingdings</vt:lpstr>
      <vt:lpstr>Office Theme</vt:lpstr>
      <vt:lpstr>EXL RAGathon CHALLENGE</vt:lpstr>
      <vt:lpstr>Introduction</vt:lpstr>
      <vt:lpstr>Components of Chatbot</vt:lpstr>
      <vt:lpstr>Workflow</vt:lpstr>
      <vt:lpstr>Applications</vt:lpstr>
      <vt:lpstr>Code For The Project</vt:lpstr>
      <vt:lpstr>Outcome</vt:lpstr>
      <vt:lpstr>Future Developments</vt:lpstr>
      <vt:lpstr> Conclusion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souviksasmal2001@outlook.com</cp:lastModifiedBy>
  <cp:revision>10</cp:revision>
  <dcterms:created xsi:type="dcterms:W3CDTF">2024-03-26T15:31:20Z</dcterms:created>
  <dcterms:modified xsi:type="dcterms:W3CDTF">2024-03-27T15:06:15Z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2024-03-23T00:00:00Z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2024-03-26T00:00:00Z</vt:filetime>
  </property>
</Properties>
</file>